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16"/>
  </p:handoutMasterIdLst>
  <p:sldIdLst>
    <p:sldId id="260" r:id="rId4"/>
    <p:sldId id="261" r:id="rId6"/>
    <p:sldId id="306" r:id="rId7"/>
    <p:sldId id="317" r:id="rId8"/>
    <p:sldId id="325" r:id="rId9"/>
    <p:sldId id="328" r:id="rId10"/>
    <p:sldId id="322" r:id="rId11"/>
    <p:sldId id="329" r:id="rId12"/>
    <p:sldId id="326" r:id="rId13"/>
    <p:sldId id="327" r:id="rId14"/>
    <p:sldId id="30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FFFFFF"/>
    <a:srgbClr val="1D7ECD"/>
    <a:srgbClr val="99B2DC"/>
    <a:srgbClr val="F6CFE1"/>
    <a:srgbClr val="2582ED"/>
    <a:srgbClr val="2A8BBD"/>
    <a:srgbClr val="A985B7"/>
    <a:srgbClr val="E6AABB"/>
    <a:srgbClr val="F67AE6"/>
    <a:srgbClr val="F89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06" autoAdjust="0"/>
    <p:restoredTop sz="94660"/>
  </p:normalViewPr>
  <p:slideViewPr>
    <p:cSldViewPr snapToGrid="0">
      <p:cViewPr>
        <p:scale>
          <a:sx n="106" d="100"/>
          <a:sy n="106" d="100"/>
        </p:scale>
        <p:origin x="-504" y="-258"/>
      </p:cViewPr>
      <p:guideLst>
        <p:guide orient="horz" pos="215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hasCustomPrompt="true"/>
            <p:custDataLst>
              <p:tags r:id="rId2"/>
            </p:custDataLst>
          </p:nvPr>
        </p:nvSpPr>
        <p:spPr>
          <a:xfrm>
            <a:off x="669882" y="2588281"/>
            <a:ext cx="10852237" cy="899167"/>
          </a:xfrm>
        </p:spPr>
        <p:txBody>
          <a:bodyPr lIns="101600" tIns="38100" rIns="25400" bIns="38100" anchor="t" anchorCtr="false">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true"/>
          </p:cNvSpPr>
          <p:nvPr>
            <p:ph type="subTitle" idx="1" hasCustomPrompt="true"/>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true"/>
          </p:cNvSpPr>
          <p:nvPr>
            <p:ph type="ftr" sz="quarter" idx="11"/>
            <p:custDataLst>
              <p:tags r:id="rId5"/>
            </p:custDataLst>
          </p:nvPr>
        </p:nvSpPr>
        <p:spPr/>
        <p:txBody>
          <a:bodyPr/>
          <a:lstStyle/>
          <a:p>
            <a:endParaRPr lang="zh-CN" altLang="en-US" dirty="0"/>
          </a:p>
        </p:txBody>
      </p:sp>
      <p:sp>
        <p:nvSpPr>
          <p:cNvPr id="18" name="灯片编号占位符 17"/>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custDataLst>
              <p:tags r:id="rId2"/>
            </p:custDataLst>
          </p:nvPr>
        </p:nvSpPr>
        <p:spPr>
          <a:xfrm>
            <a:off x="10571135" y="952508"/>
            <a:ext cx="950984" cy="5388907"/>
          </a:xfrm>
        </p:spPr>
        <p:txBody>
          <a:bodyPr vert="eaVert" lIns="101600" tIns="38100" rIns="76200" bIns="38100" rtlCol="0" anchor="ctr" anchorCtr="false">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true"/>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true"/>
          </p:cNvSpPr>
          <p:nvPr>
            <p:ph type="title" hasCustomPrompt="true"/>
            <p:custDataLst>
              <p:tags r:id="rId5"/>
            </p:custDataLst>
          </p:nvPr>
        </p:nvSpPr>
        <p:spPr>
          <a:xfrm>
            <a:off x="669882" y="2588281"/>
            <a:ext cx="10852237" cy="899167"/>
          </a:xfrm>
        </p:spPr>
        <p:txBody>
          <a:bodyPr vert="horz" lIns="101600" tIns="38100" rIns="25400" bIns="38100" rtlCol="0" anchor="t" anchorCtr="false">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true"/>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true"/>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882" y="432000"/>
            <a:ext cx="10852237" cy="648000"/>
          </a:xfrm>
        </p:spPr>
        <p:txBody>
          <a:bodyPr vert="horz" lIns="101600" tIns="38100" rIns="76200" bIns="38100" rtlCol="0" anchor="ctr" anchorCtr="false">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true"/>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930" y="3808730"/>
            <a:ext cx="10852237" cy="624845"/>
          </a:xfrm>
        </p:spPr>
        <p:txBody>
          <a:bodyPr lIns="101600" tIns="38100" rIns="63500" bIns="38100" anchor="t" anchorCtr="false">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882" y="432000"/>
            <a:ext cx="10852237" cy="648000"/>
          </a:xfrm>
        </p:spPr>
        <p:txBody>
          <a:bodyPr vert="horz" lIns="101600" tIns="38100" rIns="76200" bIns="38100" rtlCol="0" anchor="ctr" anchorCtr="false">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true"/>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true"/>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custDataLst>
              <p:tags r:id="rId6"/>
            </p:custDataLst>
          </p:nvPr>
        </p:nvSpPr>
        <p:spPr/>
        <p:txBody>
          <a:bodyPr/>
          <a:lstStyle/>
          <a:p>
            <a:endParaRPr lang="zh-CN" altLang="en-US"/>
          </a:p>
        </p:txBody>
      </p:sp>
      <p:sp>
        <p:nvSpPr>
          <p:cNvPr id="7" name="灯片编号占位符 6"/>
          <p:cNvSpPr>
            <a:spLocks noGrp="true"/>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882" y="432000"/>
            <a:ext cx="10852237" cy="648000"/>
          </a:xfrm>
        </p:spPr>
        <p:txBody>
          <a:bodyPr vert="horz" lIns="101600" tIns="38100" rIns="76200" bIns="38100" rtlCol="0" anchor="ctr" anchorCtr="false">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true"/>
          </p:cNvSpPr>
          <p:nvPr>
            <p:ph type="body" idx="1" hasCustomPrompt="true"/>
            <p:custDataLst>
              <p:tags r:id="rId3"/>
            </p:custDataLst>
          </p:nvPr>
        </p:nvSpPr>
        <p:spPr>
          <a:xfrm>
            <a:off x="669930" y="1296000"/>
            <a:ext cx="5283242" cy="381003"/>
          </a:xfrm>
        </p:spPr>
        <p:txBody>
          <a:bodyPr lIns="101600" tIns="38100" rIns="76200" bIns="38100" anchor="t" anchorCtr="false">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true"/>
          </p:cNvSpPr>
          <p:nvPr>
            <p:ph type="body" sz="quarter" idx="3" hasCustomPrompt="true"/>
            <p:custDataLst>
              <p:tags r:id="rId5"/>
            </p:custDataLst>
          </p:nvPr>
        </p:nvSpPr>
        <p:spPr>
          <a:xfrm>
            <a:off x="6235750" y="1296000"/>
            <a:ext cx="5283242" cy="381003"/>
          </a:xfrm>
        </p:spPr>
        <p:txBody>
          <a:bodyPr vert="horz" lIns="101600" tIns="38100" rIns="76200" bIns="38100" rtlCol="0" anchor="t" anchorCtr="false">
            <a:noAutofit/>
          </a:bodyPr>
          <a:lstStyle>
            <a:lvl1pPr marL="0" marR="0" lvl="0" indent="0" algn="l" defTabSz="914400" rtl="0" eaLnBrk="1" fontAlgn="auto" latinLnBrk="0" hangingPunct="1">
              <a:lnSpc>
                <a:spcPct val="100000"/>
              </a:lnSpc>
              <a:spcBef>
                <a:spcPts val="0"/>
              </a:spcBef>
              <a:spcAft>
                <a:spcPts val="0"/>
              </a:spcAft>
              <a:buFont typeface="Arial" panose="0208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true"/>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true"/>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8"/>
            </p:custDataLst>
          </p:nvPr>
        </p:nvSpPr>
        <p:spPr/>
        <p:txBody>
          <a:bodyPr/>
          <a:lstStyle/>
          <a:p>
            <a:endParaRPr lang="zh-CN" altLang="en-US"/>
          </a:p>
        </p:txBody>
      </p:sp>
      <p:sp>
        <p:nvSpPr>
          <p:cNvPr id="9" name="灯片编号占位符 8"/>
          <p:cNvSpPr>
            <a:spLocks noGrp="true"/>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882" y="432000"/>
            <a:ext cx="10852237" cy="648000"/>
          </a:xfrm>
        </p:spPr>
        <p:txBody>
          <a:bodyPr vert="horz" lIns="101600" tIns="38100" rIns="76200" bIns="38100" rtlCol="0" anchor="ctr" anchorCtr="false">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true"/>
          </p:cNvSpPr>
          <p:nvPr>
            <p:ph type="body" idx="1" hasCustomPrompt="true"/>
            <p:custDataLst>
              <p:tags r:id="rId3"/>
            </p:custDataLst>
          </p:nvPr>
        </p:nvSpPr>
        <p:spPr>
          <a:xfrm>
            <a:off x="669930" y="1296000"/>
            <a:ext cx="5283242" cy="381003"/>
          </a:xfrm>
        </p:spPr>
        <p:txBody>
          <a:bodyPr lIns="101600" tIns="38100" rIns="76200" bIns="38100" anchor="t" anchorCtr="false">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true"/>
          </p:cNvSpPr>
          <p:nvPr>
            <p:ph type="body" sz="quarter" idx="3" hasCustomPrompt="true"/>
            <p:custDataLst>
              <p:tags r:id="rId5"/>
            </p:custDataLst>
          </p:nvPr>
        </p:nvSpPr>
        <p:spPr>
          <a:xfrm>
            <a:off x="6235750" y="1296000"/>
            <a:ext cx="5283242" cy="381003"/>
          </a:xfrm>
        </p:spPr>
        <p:txBody>
          <a:bodyPr vert="horz" lIns="101600" tIns="38100" rIns="76200" bIns="38100" rtlCol="0" anchor="t" anchorCtr="false">
            <a:noAutofit/>
          </a:bodyPr>
          <a:lstStyle>
            <a:lvl1pPr marL="0" marR="0" lvl="0" indent="0" algn="l" defTabSz="914400" rtl="0" eaLnBrk="1" fontAlgn="auto" latinLnBrk="0" hangingPunct="1">
              <a:lnSpc>
                <a:spcPct val="100000"/>
              </a:lnSpc>
              <a:spcBef>
                <a:spcPts val="0"/>
              </a:spcBef>
              <a:spcAft>
                <a:spcPts val="0"/>
              </a:spcAft>
              <a:buFont typeface="Arial" panose="0208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true"/>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true"/>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8"/>
            </p:custDataLst>
          </p:nvPr>
        </p:nvSpPr>
        <p:spPr/>
        <p:txBody>
          <a:bodyPr/>
          <a:lstStyle/>
          <a:p>
            <a:endParaRPr lang="zh-CN" altLang="en-US"/>
          </a:p>
        </p:txBody>
      </p:sp>
      <p:sp>
        <p:nvSpPr>
          <p:cNvPr id="9" name="灯片编号占位符 8"/>
          <p:cNvSpPr>
            <a:spLocks noGrp="true"/>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1" name="TextBox 10"/>
          <p:cNvSpPr txBox="true"/>
          <p:nvPr userDrawn="true"/>
        </p:nvSpPr>
        <p:spPr>
          <a:xfrm>
            <a:off x="20093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p:txBody>
          <a:bodyPr vert="horz" lIns="101600" tIns="38100" rIns="76200" bIns="38100" rtlCol="0" anchor="ctr" anchorCtr="false">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true"/>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4"/>
            </p:custDataLst>
          </p:nvPr>
        </p:nvSpPr>
        <p:spPr/>
        <p:txBody>
          <a:bodyPr/>
          <a:lstStyle/>
          <a:p>
            <a:endParaRPr lang="zh-CN" altLang="en-US"/>
          </a:p>
        </p:txBody>
      </p:sp>
      <p:sp>
        <p:nvSpPr>
          <p:cNvPr id="5" name="灯片编号占位符 4"/>
          <p:cNvSpPr>
            <a:spLocks noGrp="true"/>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p>
            <a:endParaRPr lang="zh-CN" altLang="en-US"/>
          </a:p>
        </p:txBody>
      </p:sp>
      <p:sp>
        <p:nvSpPr>
          <p:cNvPr id="4" name="灯片编号占位符 3"/>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true"/>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8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true"/>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true"/>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custDataLst>
              <p:tags r:id="rId5"/>
            </p:custDataLst>
          </p:nvPr>
        </p:nvSpPr>
        <p:spPr/>
        <p:txBody>
          <a:bodyPr/>
          <a:lstStyle/>
          <a:p>
            <a:endParaRPr lang="zh-CN" altLang="en-US" dirty="0"/>
          </a:p>
        </p:txBody>
      </p:sp>
      <p:sp>
        <p:nvSpPr>
          <p:cNvPr id="7" name="灯片编号占位符 6"/>
          <p:cNvSpPr>
            <a:spLocks noGrp="true"/>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true"/>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9.xml"/><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true"/>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false">
            <a:no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true"/>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true"/>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74.xml"/><Relationship Id="rId7" Type="http://schemas.openxmlformats.org/officeDocument/2006/relationships/image" Target="../media/image16.jpeg"/><Relationship Id="rId6" Type="http://schemas.openxmlformats.org/officeDocument/2006/relationships/tags" Target="../tags/tag73.xml"/><Relationship Id="rId5" Type="http://schemas.openxmlformats.org/officeDocument/2006/relationships/image" Target="../media/image9.png"/><Relationship Id="rId4" Type="http://schemas.openxmlformats.org/officeDocument/2006/relationships/tags" Target="../tags/tag72.xml"/><Relationship Id="rId3" Type="http://schemas.openxmlformats.org/officeDocument/2006/relationships/image" Target="../media/image8.png"/><Relationship Id="rId2" Type="http://schemas.openxmlformats.org/officeDocument/2006/relationships/tags" Target="../tags/tag71.xml"/><Relationship Id="rId13" Type="http://schemas.openxmlformats.org/officeDocument/2006/relationships/notesSlide" Target="../notesSlides/notesSlide7.xml"/><Relationship Id="rId12" Type="http://schemas.openxmlformats.org/officeDocument/2006/relationships/slideLayout" Target="../slideLayouts/slideLayout2.xml"/><Relationship Id="rId11" Type="http://schemas.openxmlformats.org/officeDocument/2006/relationships/image" Target="../media/image18.jpeg"/><Relationship Id="rId10" Type="http://schemas.openxmlformats.org/officeDocument/2006/relationships/tags" Target="../tags/tag75.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true"/>
          </p:cNvPicPr>
          <p:nvPr/>
        </p:nvPicPr>
        <p:blipFill>
          <a:blip r:embed="rId1" cstate="email"/>
          <a:stretch>
            <a:fillRect/>
          </a:stretch>
        </p:blipFill>
        <p:spPr>
          <a:xfrm>
            <a:off x="-57785" y="0"/>
            <a:ext cx="12192000" cy="6858000"/>
          </a:xfrm>
          <a:prstGeom prst="rect">
            <a:avLst/>
          </a:prstGeom>
        </p:spPr>
      </p:pic>
      <p:sp>
        <p:nvSpPr>
          <p:cNvPr id="23" name="文本框 22"/>
          <p:cNvSpPr txBox="true"/>
          <p:nvPr/>
        </p:nvSpPr>
        <p:spPr>
          <a:xfrm>
            <a:off x="3346786" y="3261668"/>
            <a:ext cx="5181174" cy="1014730"/>
          </a:xfrm>
          <a:prstGeom prst="rect">
            <a:avLst/>
          </a:prstGeom>
          <a:noFill/>
        </p:spPr>
        <p:txBody>
          <a:bodyPr wrap="square" rtlCol="0">
            <a:spAutoFit/>
          </a:bodyPr>
          <a:lstStyle/>
          <a:p>
            <a:pPr algn="ctr"/>
            <a:r>
              <a:rPr lang="en-US" altLang="zh-CN" sz="6000" b="1" dirty="0" smtClean="0">
                <a:solidFill>
                  <a:srgbClr val="7030A0"/>
                </a:solidFill>
                <a:latin typeface="+mj-lt"/>
                <a:ea typeface="+mj-lt"/>
                <a:cs typeface="+mj-lt"/>
                <a:sym typeface="+mn-lt"/>
              </a:rPr>
              <a:t>  </a:t>
            </a:r>
            <a:r>
              <a:rPr lang="zh-CN" altLang="en-US" sz="6000" b="1" dirty="0" smtClean="0">
                <a:solidFill>
                  <a:srgbClr val="7030A0"/>
                </a:solidFill>
                <a:latin typeface="+mj-lt"/>
                <a:ea typeface="+mj-lt"/>
                <a:cs typeface="+mj-lt"/>
                <a:sym typeface="+mn-lt"/>
              </a:rPr>
              <a:t>政 策 宣讲</a:t>
            </a:r>
            <a:endParaRPr lang="zh-CN" altLang="en-US" sz="6000" b="1" dirty="0">
              <a:solidFill>
                <a:srgbClr val="7030A0"/>
              </a:solidFill>
              <a:latin typeface="+mj-lt"/>
              <a:ea typeface="+mj-lt"/>
              <a:cs typeface="+mj-lt"/>
              <a:sym typeface="+mn-lt"/>
            </a:endParaRPr>
          </a:p>
        </p:txBody>
      </p:sp>
      <p:sp>
        <p:nvSpPr>
          <p:cNvPr id="10" name="矩形 9"/>
          <p:cNvSpPr/>
          <p:nvPr/>
        </p:nvSpPr>
        <p:spPr>
          <a:xfrm>
            <a:off x="1174376" y="1323326"/>
            <a:ext cx="9726706" cy="1938020"/>
          </a:xfrm>
          <a:prstGeom prst="rect">
            <a:avLst/>
          </a:prstGeom>
        </p:spPr>
        <p:txBody>
          <a:bodyPr wrap="square">
            <a:spAutoFit/>
          </a:bodyPr>
          <a:lstStyle/>
          <a:p>
            <a:pPr algn="ctr"/>
            <a:r>
              <a:rPr lang="zh-CN" altLang="en-US" sz="6000" b="1" dirty="0" smtClean="0">
                <a:solidFill>
                  <a:srgbClr val="7030A0"/>
                </a:solidFill>
                <a:latin typeface="+mj-lt"/>
                <a:ea typeface="+mj-lt"/>
                <a:cs typeface="+mj-lt"/>
                <a:sym typeface="+mn-lt"/>
              </a:rPr>
              <a:t>住房公积金支持在常高校</a:t>
            </a:r>
            <a:endParaRPr lang="en-US" altLang="zh-CN" sz="6000" b="1" dirty="0" smtClean="0">
              <a:solidFill>
                <a:srgbClr val="7030A0"/>
              </a:solidFill>
              <a:latin typeface="+mj-lt"/>
              <a:ea typeface="+mj-lt"/>
              <a:cs typeface="+mj-lt"/>
              <a:sym typeface="+mn-lt"/>
            </a:endParaRPr>
          </a:p>
          <a:p>
            <a:pPr algn="ctr"/>
            <a:r>
              <a:rPr lang="en-US" altLang="zh-CN" sz="6000" b="1" dirty="0" smtClean="0">
                <a:solidFill>
                  <a:srgbClr val="7030A0"/>
                </a:solidFill>
                <a:latin typeface="+mj-lt"/>
                <a:ea typeface="+mj-lt"/>
                <a:cs typeface="+mj-lt"/>
                <a:sym typeface="+mn-lt"/>
              </a:rPr>
              <a:t>  </a:t>
            </a:r>
            <a:r>
              <a:rPr lang="zh-CN" altLang="en-US" sz="6000" b="1" dirty="0" smtClean="0">
                <a:solidFill>
                  <a:srgbClr val="7030A0"/>
                </a:solidFill>
                <a:latin typeface="+mj-lt"/>
                <a:ea typeface="+mj-lt"/>
                <a:cs typeface="+mj-lt"/>
                <a:sym typeface="+mn-lt"/>
              </a:rPr>
              <a:t>毕业生“青 春 留 常”</a:t>
            </a:r>
            <a:endParaRPr lang="zh-CN" altLang="en-US" sz="6000" b="1" dirty="0">
              <a:solidFill>
                <a:srgbClr val="7030A0"/>
              </a:solidFill>
              <a:latin typeface="+mj-lt"/>
              <a:ea typeface="+mj-lt"/>
              <a:cs typeface="+mj-lt"/>
              <a:sym typeface="+mn-lt"/>
            </a:endParaRPr>
          </a:p>
        </p:txBody>
      </p:sp>
      <p:sp>
        <p:nvSpPr>
          <p:cNvPr id="12" name="矩形 11"/>
          <p:cNvSpPr/>
          <p:nvPr/>
        </p:nvSpPr>
        <p:spPr>
          <a:xfrm>
            <a:off x="3535045" y="4778375"/>
            <a:ext cx="4805680" cy="398780"/>
          </a:xfrm>
          <a:prstGeom prst="rect">
            <a:avLst/>
          </a:prstGeom>
        </p:spPr>
        <p:txBody>
          <a:bodyPr wrap="square">
            <a:spAutoFit/>
          </a:bodyPr>
          <a:lstStyle/>
          <a:p>
            <a:pPr algn="dist"/>
            <a:r>
              <a:rPr lang="en-US" altLang="zh-CN" sz="2000" b="1" dirty="0" smtClean="0">
                <a:solidFill>
                  <a:srgbClr val="7030A0"/>
                </a:solidFill>
                <a:cs typeface="+mn-ea"/>
                <a:sym typeface="+mn-lt"/>
              </a:rPr>
              <a:t>     </a:t>
            </a:r>
            <a:r>
              <a:rPr lang="zh-CN" altLang="en-US" sz="2000" b="1" dirty="0" smtClean="0">
                <a:solidFill>
                  <a:srgbClr val="7030A0"/>
                </a:solidFill>
                <a:cs typeface="+mn-ea"/>
                <a:sym typeface="+mn-lt"/>
              </a:rPr>
              <a:t>常州市住房公积金管理中心</a:t>
            </a:r>
            <a:endParaRPr lang="zh-CN" altLang="en-US" sz="2000" b="1" dirty="0">
              <a:solidFill>
                <a:srgbClr val="7030A0"/>
              </a:solidFill>
              <a:cs typeface="+mn-ea"/>
              <a:sym typeface="+mn-lt"/>
            </a:endParaRPr>
          </a:p>
        </p:txBody>
      </p:sp>
      <p:grpSp>
        <p:nvGrpSpPr>
          <p:cNvPr id="14" name="组合 13"/>
          <p:cNvGrpSpPr/>
          <p:nvPr/>
        </p:nvGrpSpPr>
        <p:grpSpPr>
          <a:xfrm>
            <a:off x="600859" y="5995732"/>
            <a:ext cx="3605780" cy="533470"/>
            <a:chOff x="1532950" y="5877021"/>
            <a:chExt cx="3605780" cy="533470"/>
          </a:xfrm>
        </p:grpSpPr>
        <p:sp>
          <p:nvSpPr>
            <p:cNvPr id="16" name="Title 2"/>
            <p:cNvSpPr txBox="true"/>
            <p:nvPr/>
          </p:nvSpPr>
          <p:spPr>
            <a:xfrm>
              <a:off x="2008495" y="6196273"/>
              <a:ext cx="3130235" cy="214218"/>
            </a:xfrm>
            <a:prstGeom prst="rect">
              <a:avLst/>
            </a:prstGeom>
          </p:spPr>
          <p:txBody>
            <a:bodyPr anchor="t"/>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zh-CN" altLang="en-US" sz="1100" b="0" dirty="0">
                  <a:solidFill>
                    <a:schemeClr val="bg2">
                      <a:lumMod val="50000"/>
                    </a:schemeClr>
                  </a:solidFill>
                  <a:latin typeface="+mn-lt"/>
                  <a:ea typeface="+mn-ea"/>
                  <a:cs typeface="+mn-ea"/>
                  <a:sym typeface="+mn-lt"/>
                </a:rPr>
                <a:t>江苏省常州市锦绣路</a:t>
              </a:r>
              <a:r>
                <a:rPr lang="en-US" altLang="zh-CN" sz="1100" b="0" dirty="0">
                  <a:solidFill>
                    <a:schemeClr val="bg2">
                      <a:lumMod val="50000"/>
                    </a:schemeClr>
                  </a:solidFill>
                  <a:latin typeface="+mn-lt"/>
                  <a:ea typeface="+mn-ea"/>
                  <a:cs typeface="+mn-ea"/>
                  <a:sym typeface="+mn-lt"/>
                </a:rPr>
                <a:t>2</a:t>
              </a:r>
              <a:r>
                <a:rPr lang="zh-CN" altLang="en-US" sz="1100" b="0" dirty="0">
                  <a:solidFill>
                    <a:schemeClr val="bg2">
                      <a:lumMod val="50000"/>
                    </a:schemeClr>
                  </a:solidFill>
                  <a:latin typeface="+mn-lt"/>
                  <a:ea typeface="+mn-ea"/>
                  <a:cs typeface="+mn-ea"/>
                  <a:sym typeface="+mn-lt"/>
                </a:rPr>
                <a:t>号政务服务中心</a:t>
              </a:r>
              <a:r>
                <a:rPr lang="en-US" altLang="zh-CN" sz="1100" b="0" dirty="0">
                  <a:solidFill>
                    <a:schemeClr val="bg2">
                      <a:lumMod val="50000"/>
                    </a:schemeClr>
                  </a:solidFill>
                  <a:latin typeface="+mn-lt"/>
                  <a:ea typeface="+mn-ea"/>
                  <a:cs typeface="+mn-ea"/>
                  <a:sym typeface="+mn-lt"/>
                </a:rPr>
                <a:t>2-1</a:t>
              </a:r>
              <a:r>
                <a:rPr lang="zh-CN" altLang="en-US" sz="1100" b="0" dirty="0">
                  <a:solidFill>
                    <a:schemeClr val="bg2">
                      <a:lumMod val="50000"/>
                    </a:schemeClr>
                  </a:solidFill>
                  <a:latin typeface="+mn-lt"/>
                  <a:ea typeface="+mn-ea"/>
                  <a:cs typeface="+mn-ea"/>
                  <a:sym typeface="+mn-lt"/>
                </a:rPr>
                <a:t>号楼</a:t>
              </a:r>
              <a:endParaRPr lang="zh-CN" altLang="en-US" sz="1100" b="0" dirty="0">
                <a:solidFill>
                  <a:schemeClr val="bg2">
                    <a:lumMod val="50000"/>
                  </a:schemeClr>
                </a:solidFill>
                <a:latin typeface="+mn-lt"/>
                <a:ea typeface="+mn-ea"/>
                <a:cs typeface="+mn-ea"/>
                <a:sym typeface="+mn-lt"/>
              </a:endParaRPr>
            </a:p>
          </p:txBody>
        </p:sp>
        <p:sp>
          <p:nvSpPr>
            <p:cNvPr id="19" name="Title 2"/>
            <p:cNvSpPr txBox="true"/>
            <p:nvPr/>
          </p:nvSpPr>
          <p:spPr>
            <a:xfrm>
              <a:off x="2008496" y="5877021"/>
              <a:ext cx="1264525" cy="263837"/>
            </a:xfrm>
            <a:prstGeom prst="rect">
              <a:avLst/>
            </a:prstGeom>
          </p:spPr>
          <p:txBody>
            <a:bodyPr anchor="t"/>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zh-CN" altLang="en-US" sz="1600" dirty="0">
                  <a:solidFill>
                    <a:schemeClr val="bg2">
                      <a:lumMod val="25000"/>
                    </a:schemeClr>
                  </a:solidFill>
                  <a:latin typeface="+mn-lt"/>
                  <a:ea typeface="+mn-ea"/>
                  <a:cs typeface="+mn-ea"/>
                  <a:sym typeface="+mn-lt"/>
                </a:rPr>
                <a:t>办公地址</a:t>
              </a:r>
              <a:endParaRPr lang="en-US" sz="1600" dirty="0">
                <a:solidFill>
                  <a:schemeClr val="bg2">
                    <a:lumMod val="25000"/>
                  </a:schemeClr>
                </a:solidFill>
                <a:latin typeface="+mn-lt"/>
                <a:ea typeface="+mn-ea"/>
                <a:cs typeface="+mn-ea"/>
                <a:sym typeface="+mn-lt"/>
              </a:endParaRPr>
            </a:p>
          </p:txBody>
        </p:sp>
        <p:grpSp>
          <p:nvGrpSpPr>
            <p:cNvPr id="20" name="组合 64"/>
            <p:cNvGrpSpPr/>
            <p:nvPr/>
          </p:nvGrpSpPr>
          <p:grpSpPr>
            <a:xfrm>
              <a:off x="1532950" y="5882192"/>
              <a:ext cx="433404" cy="433404"/>
              <a:chOff x="1532950" y="5882192"/>
              <a:chExt cx="433404" cy="433404"/>
            </a:xfrm>
          </p:grpSpPr>
          <p:sp>
            <p:nvSpPr>
              <p:cNvPr id="21" name="椭圆 20"/>
              <p:cNvSpPr/>
              <p:nvPr/>
            </p:nvSpPr>
            <p:spPr>
              <a:xfrm>
                <a:off x="1532950" y="5882192"/>
                <a:ext cx="433404" cy="4334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bg2">
                      <a:lumMod val="50000"/>
                    </a:schemeClr>
                  </a:solidFill>
                  <a:cs typeface="+mn-ea"/>
                  <a:sym typeface="+mn-lt"/>
                </a:endParaRPr>
              </a:p>
            </p:txBody>
          </p:sp>
          <p:sp>
            <p:nvSpPr>
              <p:cNvPr id="24" name="iconfont-11261-3544208"/>
              <p:cNvSpPr/>
              <p:nvPr/>
            </p:nvSpPr>
            <p:spPr>
              <a:xfrm>
                <a:off x="1635329" y="5946472"/>
                <a:ext cx="228645" cy="304844"/>
              </a:xfrm>
              <a:custGeom>
                <a:avLst/>
                <a:gdLst>
                  <a:gd name="T0" fmla="*/ 2333 w 9600"/>
                  <a:gd name="T1" fmla="*/ 9827 h 12800"/>
                  <a:gd name="T2" fmla="*/ 4800 w 9600"/>
                  <a:gd name="T3" fmla="*/ 12000 h 12800"/>
                  <a:gd name="T4" fmla="*/ 7267 w 9600"/>
                  <a:gd name="T5" fmla="*/ 9827 h 12800"/>
                  <a:gd name="T6" fmla="*/ 9600 w 9600"/>
                  <a:gd name="T7" fmla="*/ 11200 h 12800"/>
                  <a:gd name="T8" fmla="*/ 4800 w 9600"/>
                  <a:gd name="T9" fmla="*/ 12800 h 12800"/>
                  <a:gd name="T10" fmla="*/ 0 w 9600"/>
                  <a:gd name="T11" fmla="*/ 11200 h 12800"/>
                  <a:gd name="T12" fmla="*/ 2333 w 9600"/>
                  <a:gd name="T13" fmla="*/ 9827 h 12800"/>
                  <a:gd name="T14" fmla="*/ 4800 w 9600"/>
                  <a:gd name="T15" fmla="*/ 10400 h 12800"/>
                  <a:gd name="T16" fmla="*/ 800 w 9600"/>
                  <a:gd name="T17" fmla="*/ 4000 h 12800"/>
                  <a:gd name="T18" fmla="*/ 4800 w 9600"/>
                  <a:gd name="T19" fmla="*/ 0 h 12800"/>
                  <a:gd name="T20" fmla="*/ 8800 w 9600"/>
                  <a:gd name="T21" fmla="*/ 4000 h 12800"/>
                  <a:gd name="T22" fmla="*/ 4800 w 9600"/>
                  <a:gd name="T23" fmla="*/ 10400 h 12800"/>
                  <a:gd name="T24" fmla="*/ 4800 w 9600"/>
                  <a:gd name="T25" fmla="*/ 5600 h 12800"/>
                  <a:gd name="T26" fmla="*/ 6400 w 9600"/>
                  <a:gd name="T27" fmla="*/ 4000 h 12800"/>
                  <a:gd name="T28" fmla="*/ 4800 w 9600"/>
                  <a:gd name="T29" fmla="*/ 2400 h 12800"/>
                  <a:gd name="T30" fmla="*/ 3200 w 9600"/>
                  <a:gd name="T31" fmla="*/ 4000 h 12800"/>
                  <a:gd name="T32" fmla="*/ 4800 w 9600"/>
                  <a:gd name="T33" fmla="*/ 56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0" h="12800">
                    <a:moveTo>
                      <a:pt x="2333" y="9827"/>
                    </a:moveTo>
                    <a:cubicBezTo>
                      <a:pt x="3037" y="10512"/>
                      <a:pt x="3859" y="11235"/>
                      <a:pt x="4800" y="12000"/>
                    </a:cubicBezTo>
                    <a:cubicBezTo>
                      <a:pt x="5654" y="11312"/>
                      <a:pt x="6477" y="10587"/>
                      <a:pt x="7267" y="9827"/>
                    </a:cubicBezTo>
                    <a:cubicBezTo>
                      <a:pt x="8665" y="10107"/>
                      <a:pt x="9600" y="10617"/>
                      <a:pt x="9600" y="11200"/>
                    </a:cubicBezTo>
                    <a:cubicBezTo>
                      <a:pt x="9600" y="12084"/>
                      <a:pt x="7451" y="12800"/>
                      <a:pt x="4800" y="12800"/>
                    </a:cubicBezTo>
                    <a:cubicBezTo>
                      <a:pt x="2149" y="12800"/>
                      <a:pt x="0" y="12084"/>
                      <a:pt x="0" y="11200"/>
                    </a:cubicBezTo>
                    <a:cubicBezTo>
                      <a:pt x="0" y="10617"/>
                      <a:pt x="935" y="10107"/>
                      <a:pt x="2333" y="9827"/>
                    </a:cubicBezTo>
                    <a:close/>
                    <a:moveTo>
                      <a:pt x="4800" y="10400"/>
                    </a:moveTo>
                    <a:cubicBezTo>
                      <a:pt x="2134" y="7606"/>
                      <a:pt x="800" y="5472"/>
                      <a:pt x="800" y="4000"/>
                    </a:cubicBezTo>
                    <a:cubicBezTo>
                      <a:pt x="800" y="1791"/>
                      <a:pt x="2591" y="0"/>
                      <a:pt x="4800" y="0"/>
                    </a:cubicBezTo>
                    <a:cubicBezTo>
                      <a:pt x="7009" y="0"/>
                      <a:pt x="8800" y="1791"/>
                      <a:pt x="8800" y="4000"/>
                    </a:cubicBezTo>
                    <a:cubicBezTo>
                      <a:pt x="8800" y="5472"/>
                      <a:pt x="7466" y="7606"/>
                      <a:pt x="4800" y="10400"/>
                    </a:cubicBezTo>
                    <a:close/>
                    <a:moveTo>
                      <a:pt x="4800" y="5600"/>
                    </a:moveTo>
                    <a:cubicBezTo>
                      <a:pt x="5684" y="5600"/>
                      <a:pt x="6400" y="4884"/>
                      <a:pt x="6400" y="4000"/>
                    </a:cubicBezTo>
                    <a:cubicBezTo>
                      <a:pt x="6400" y="3116"/>
                      <a:pt x="5684" y="2400"/>
                      <a:pt x="4800" y="2400"/>
                    </a:cubicBezTo>
                    <a:cubicBezTo>
                      <a:pt x="3916" y="2400"/>
                      <a:pt x="3200" y="3116"/>
                      <a:pt x="3200" y="4000"/>
                    </a:cubicBezTo>
                    <a:cubicBezTo>
                      <a:pt x="3200" y="4884"/>
                      <a:pt x="3916" y="5600"/>
                      <a:pt x="4800" y="5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25" name="组合 24"/>
          <p:cNvGrpSpPr/>
          <p:nvPr/>
        </p:nvGrpSpPr>
        <p:grpSpPr>
          <a:xfrm>
            <a:off x="5086545" y="5884205"/>
            <a:ext cx="2989971" cy="617106"/>
            <a:chOff x="4761899" y="5808891"/>
            <a:chExt cx="2989971" cy="617106"/>
          </a:xfrm>
        </p:grpSpPr>
        <p:sp>
          <p:nvSpPr>
            <p:cNvPr id="26" name="Title 2"/>
            <p:cNvSpPr txBox="true"/>
            <p:nvPr/>
          </p:nvSpPr>
          <p:spPr>
            <a:xfrm>
              <a:off x="5211870" y="6137997"/>
              <a:ext cx="2540000" cy="288000"/>
            </a:xfrm>
            <a:prstGeom prst="rect">
              <a:avLst/>
            </a:prstGeom>
          </p:spPr>
          <p:txBody>
            <a:bodyPr anchor="t"/>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20000"/>
                </a:lnSpc>
                <a:spcBef>
                  <a:spcPts val="600"/>
                </a:spcBef>
              </a:pPr>
              <a:r>
                <a:rPr lang="en-US" sz="1100" b="0" dirty="0">
                  <a:solidFill>
                    <a:schemeClr val="bg2">
                      <a:lumMod val="50000"/>
                    </a:schemeClr>
                  </a:solidFill>
                  <a:latin typeface="+mn-lt"/>
                  <a:ea typeface="+mn-ea"/>
                  <a:cs typeface="+mn-ea"/>
                  <a:sym typeface="+mn-lt"/>
                </a:rPr>
                <a:t>0519-12329</a:t>
              </a:r>
              <a:endParaRPr lang="en-US" sz="1100" b="0" dirty="0">
                <a:solidFill>
                  <a:schemeClr val="bg2">
                    <a:lumMod val="50000"/>
                  </a:schemeClr>
                </a:solidFill>
                <a:latin typeface="+mn-lt"/>
                <a:ea typeface="+mn-ea"/>
                <a:cs typeface="+mn-ea"/>
                <a:sym typeface="+mn-lt"/>
              </a:endParaRPr>
            </a:p>
          </p:txBody>
        </p:sp>
        <p:sp>
          <p:nvSpPr>
            <p:cNvPr id="27" name="Title 2"/>
            <p:cNvSpPr txBox="true"/>
            <p:nvPr/>
          </p:nvSpPr>
          <p:spPr>
            <a:xfrm>
              <a:off x="5204454" y="5808891"/>
              <a:ext cx="1603307" cy="353776"/>
            </a:xfrm>
            <a:prstGeom prst="rect">
              <a:avLst/>
            </a:prstGeom>
          </p:spPr>
          <p:txBody>
            <a:bodyPr anchor="t"/>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zh-CN" altLang="en-US" sz="1600" dirty="0">
                  <a:solidFill>
                    <a:schemeClr val="bg2">
                      <a:lumMod val="25000"/>
                    </a:schemeClr>
                  </a:solidFill>
                  <a:latin typeface="+mn-lt"/>
                  <a:ea typeface="+mn-ea"/>
                  <a:cs typeface="+mn-ea"/>
                  <a:sym typeface="+mn-lt"/>
                </a:rPr>
                <a:t>业务咨询热线</a:t>
              </a:r>
              <a:endParaRPr lang="en-US" sz="1600" dirty="0">
                <a:solidFill>
                  <a:schemeClr val="bg2">
                    <a:lumMod val="25000"/>
                  </a:schemeClr>
                </a:solidFill>
                <a:latin typeface="+mn-lt"/>
                <a:ea typeface="+mn-ea"/>
                <a:cs typeface="+mn-ea"/>
                <a:sym typeface="+mn-lt"/>
              </a:endParaRPr>
            </a:p>
          </p:txBody>
        </p:sp>
        <p:grpSp>
          <p:nvGrpSpPr>
            <p:cNvPr id="28" name="组合 72"/>
            <p:cNvGrpSpPr/>
            <p:nvPr/>
          </p:nvGrpSpPr>
          <p:grpSpPr>
            <a:xfrm>
              <a:off x="4761899" y="5849947"/>
              <a:ext cx="433404" cy="433404"/>
              <a:chOff x="4761899" y="5849947"/>
              <a:chExt cx="433404" cy="433404"/>
            </a:xfrm>
          </p:grpSpPr>
          <p:sp>
            <p:nvSpPr>
              <p:cNvPr id="29" name="椭圆 28"/>
              <p:cNvSpPr/>
              <p:nvPr/>
            </p:nvSpPr>
            <p:spPr>
              <a:xfrm>
                <a:off x="4761899" y="5849947"/>
                <a:ext cx="433404" cy="4334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bg2">
                      <a:lumMod val="50000"/>
                    </a:schemeClr>
                  </a:solidFill>
                  <a:cs typeface="+mn-ea"/>
                  <a:sym typeface="+mn-lt"/>
                </a:endParaRPr>
              </a:p>
            </p:txBody>
          </p:sp>
          <p:sp>
            <p:nvSpPr>
              <p:cNvPr id="30" name="iconfont-10026-4294098"/>
              <p:cNvSpPr/>
              <p:nvPr/>
            </p:nvSpPr>
            <p:spPr>
              <a:xfrm>
                <a:off x="4819260" y="5905362"/>
                <a:ext cx="304843" cy="301174"/>
              </a:xfrm>
              <a:custGeom>
                <a:avLst/>
                <a:gdLst>
                  <a:gd name="T0" fmla="*/ 8548 w 8829"/>
                  <a:gd name="T1" fmla="*/ 6520 h 8723"/>
                  <a:gd name="T2" fmla="*/ 7146 w 8829"/>
                  <a:gd name="T3" fmla="*/ 5421 h 8723"/>
                  <a:gd name="T4" fmla="*/ 6209 w 8829"/>
                  <a:gd name="T5" fmla="*/ 5477 h 8723"/>
                  <a:gd name="T6" fmla="*/ 5680 w 8829"/>
                  <a:gd name="T7" fmla="*/ 6006 h 8723"/>
                  <a:gd name="T8" fmla="*/ 2929 w 8829"/>
                  <a:gd name="T9" fmla="*/ 3255 h 8723"/>
                  <a:gd name="T10" fmla="*/ 3463 w 8829"/>
                  <a:gd name="T11" fmla="*/ 2721 h 8723"/>
                  <a:gd name="T12" fmla="*/ 3528 w 8829"/>
                  <a:gd name="T13" fmla="*/ 1797 h 8723"/>
                  <a:gd name="T14" fmla="*/ 2456 w 8829"/>
                  <a:gd name="T15" fmla="*/ 368 h 8723"/>
                  <a:gd name="T16" fmla="*/ 1390 w 8829"/>
                  <a:gd name="T17" fmla="*/ 292 h 8723"/>
                  <a:gd name="T18" fmla="*/ 813 w 8829"/>
                  <a:gd name="T19" fmla="*/ 869 h 8723"/>
                  <a:gd name="T20" fmla="*/ 438 w 8829"/>
                  <a:gd name="T21" fmla="*/ 3362 h 8723"/>
                  <a:gd name="T22" fmla="*/ 5283 w 8829"/>
                  <a:gd name="T23" fmla="*/ 8305 h 8723"/>
                  <a:gd name="T24" fmla="*/ 5555 w 8829"/>
                  <a:gd name="T25" fmla="*/ 8456 h 8723"/>
                  <a:gd name="T26" fmla="*/ 6585 w 8829"/>
                  <a:gd name="T27" fmla="*/ 8723 h 8723"/>
                  <a:gd name="T28" fmla="*/ 8086 w 8829"/>
                  <a:gd name="T29" fmla="*/ 8102 h 8723"/>
                  <a:gd name="T30" fmla="*/ 8612 w 8829"/>
                  <a:gd name="T31" fmla="*/ 7576 h 8723"/>
                  <a:gd name="T32" fmla="*/ 8817 w 8829"/>
                  <a:gd name="T33" fmla="*/ 7033 h 8723"/>
                  <a:gd name="T34" fmla="*/ 8548 w 8829"/>
                  <a:gd name="T35" fmla="*/ 6520 h 8723"/>
                  <a:gd name="T36" fmla="*/ 7586 w 8829"/>
                  <a:gd name="T37" fmla="*/ 7601 h 8723"/>
                  <a:gd name="T38" fmla="*/ 5898 w 8829"/>
                  <a:gd name="T39" fmla="*/ 7838 h 8723"/>
                  <a:gd name="T40" fmla="*/ 5626 w 8829"/>
                  <a:gd name="T41" fmla="*/ 7687 h 8723"/>
                  <a:gd name="T42" fmla="*/ 1063 w 8829"/>
                  <a:gd name="T43" fmla="*/ 3031 h 8723"/>
                  <a:gd name="T44" fmla="*/ 1313 w 8829"/>
                  <a:gd name="T45" fmla="*/ 1369 h 8723"/>
                  <a:gd name="T46" fmla="*/ 1891 w 8829"/>
                  <a:gd name="T47" fmla="*/ 792 h 8723"/>
                  <a:gd name="T48" fmla="*/ 2962 w 8829"/>
                  <a:gd name="T49" fmla="*/ 2221 h 8723"/>
                  <a:gd name="T50" fmla="*/ 2429 w 8829"/>
                  <a:gd name="T51" fmla="*/ 2755 h 8723"/>
                  <a:gd name="T52" fmla="*/ 2222 w 8829"/>
                  <a:gd name="T53" fmla="*/ 3255 h 8723"/>
                  <a:gd name="T54" fmla="*/ 2429 w 8829"/>
                  <a:gd name="T55" fmla="*/ 3755 h 8723"/>
                  <a:gd name="T56" fmla="*/ 5180 w 8829"/>
                  <a:gd name="T57" fmla="*/ 6506 h 8723"/>
                  <a:gd name="T58" fmla="*/ 6181 w 8829"/>
                  <a:gd name="T59" fmla="*/ 6506 h 8723"/>
                  <a:gd name="T60" fmla="*/ 6709 w 8829"/>
                  <a:gd name="T61" fmla="*/ 5977 h 8723"/>
                  <a:gd name="T62" fmla="*/ 8111 w 8829"/>
                  <a:gd name="T63" fmla="*/ 7076 h 8723"/>
                  <a:gd name="T64" fmla="*/ 7586 w 8829"/>
                  <a:gd name="T65" fmla="*/ 7601 h 8723"/>
                  <a:gd name="T66" fmla="*/ 4285 w 8829"/>
                  <a:gd name="T67" fmla="*/ 2611 h 8723"/>
                  <a:gd name="T68" fmla="*/ 4144 w 8829"/>
                  <a:gd name="T69" fmla="*/ 2611 h 8723"/>
                  <a:gd name="T70" fmla="*/ 4144 w 8829"/>
                  <a:gd name="T71" fmla="*/ 3330 h 8723"/>
                  <a:gd name="T72" fmla="*/ 4285 w 8829"/>
                  <a:gd name="T73" fmla="*/ 3330 h 8723"/>
                  <a:gd name="T74" fmla="*/ 5583 w 8829"/>
                  <a:gd name="T75" fmla="*/ 4768 h 8723"/>
                  <a:gd name="T76" fmla="*/ 6302 w 8829"/>
                  <a:gd name="T77" fmla="*/ 4768 h 8723"/>
                  <a:gd name="T78" fmla="*/ 4285 w 8829"/>
                  <a:gd name="T79" fmla="*/ 2611 h 8723"/>
                  <a:gd name="T80" fmla="*/ 7201 w 8829"/>
                  <a:gd name="T81" fmla="*/ 4768 h 8723"/>
                  <a:gd name="T82" fmla="*/ 7920 w 8829"/>
                  <a:gd name="T83" fmla="*/ 4768 h 8723"/>
                  <a:gd name="T84" fmla="*/ 4105 w 8829"/>
                  <a:gd name="T85" fmla="*/ 816 h 8723"/>
                  <a:gd name="T86" fmla="*/ 3965 w 8829"/>
                  <a:gd name="T87" fmla="*/ 814 h 8723"/>
                  <a:gd name="T88" fmla="*/ 3965 w 8829"/>
                  <a:gd name="T89" fmla="*/ 1532 h 8723"/>
                  <a:gd name="T90" fmla="*/ 7201 w 8829"/>
                  <a:gd name="T91" fmla="*/ 4768 h 8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29" h="8723">
                    <a:moveTo>
                      <a:pt x="8548" y="6520"/>
                    </a:moveTo>
                    <a:lnTo>
                      <a:pt x="7146" y="5421"/>
                    </a:lnTo>
                    <a:cubicBezTo>
                      <a:pt x="6873" y="5207"/>
                      <a:pt x="6454" y="5232"/>
                      <a:pt x="6209" y="5477"/>
                    </a:cubicBezTo>
                    <a:lnTo>
                      <a:pt x="5680" y="6006"/>
                    </a:lnTo>
                    <a:lnTo>
                      <a:pt x="2929" y="3255"/>
                    </a:lnTo>
                    <a:lnTo>
                      <a:pt x="3463" y="2721"/>
                    </a:lnTo>
                    <a:cubicBezTo>
                      <a:pt x="3710" y="2473"/>
                      <a:pt x="3738" y="2076"/>
                      <a:pt x="3528" y="1797"/>
                    </a:cubicBezTo>
                    <a:lnTo>
                      <a:pt x="2456" y="368"/>
                    </a:lnTo>
                    <a:cubicBezTo>
                      <a:pt x="2209" y="37"/>
                      <a:pt x="1683" y="0"/>
                      <a:pt x="1390" y="292"/>
                    </a:cubicBezTo>
                    <a:lnTo>
                      <a:pt x="813" y="869"/>
                    </a:lnTo>
                    <a:cubicBezTo>
                      <a:pt x="151" y="1532"/>
                      <a:pt x="0" y="2534"/>
                      <a:pt x="438" y="3362"/>
                    </a:cubicBezTo>
                    <a:cubicBezTo>
                      <a:pt x="1544" y="5449"/>
                      <a:pt x="3218" y="7158"/>
                      <a:pt x="5283" y="8305"/>
                    </a:cubicBezTo>
                    <a:lnTo>
                      <a:pt x="5555" y="8456"/>
                    </a:lnTo>
                    <a:cubicBezTo>
                      <a:pt x="5870" y="8631"/>
                      <a:pt x="6226" y="8723"/>
                      <a:pt x="6585" y="8723"/>
                    </a:cubicBezTo>
                    <a:cubicBezTo>
                      <a:pt x="7152" y="8723"/>
                      <a:pt x="7685" y="8503"/>
                      <a:pt x="8086" y="8102"/>
                    </a:cubicBezTo>
                    <a:lnTo>
                      <a:pt x="8612" y="7576"/>
                    </a:lnTo>
                    <a:cubicBezTo>
                      <a:pt x="8755" y="7433"/>
                      <a:pt x="8829" y="7235"/>
                      <a:pt x="8817" y="7033"/>
                    </a:cubicBezTo>
                    <a:cubicBezTo>
                      <a:pt x="8805" y="6832"/>
                      <a:pt x="8707" y="6645"/>
                      <a:pt x="8548" y="6520"/>
                    </a:cubicBezTo>
                    <a:close/>
                    <a:moveTo>
                      <a:pt x="7586" y="7601"/>
                    </a:moveTo>
                    <a:cubicBezTo>
                      <a:pt x="7150" y="8038"/>
                      <a:pt x="6440" y="8139"/>
                      <a:pt x="5898" y="7838"/>
                    </a:cubicBezTo>
                    <a:lnTo>
                      <a:pt x="5626" y="7687"/>
                    </a:lnTo>
                    <a:cubicBezTo>
                      <a:pt x="3682" y="6607"/>
                      <a:pt x="2105" y="4997"/>
                      <a:pt x="1063" y="3031"/>
                    </a:cubicBezTo>
                    <a:cubicBezTo>
                      <a:pt x="771" y="2479"/>
                      <a:pt x="872" y="1811"/>
                      <a:pt x="1313" y="1369"/>
                    </a:cubicBezTo>
                    <a:lnTo>
                      <a:pt x="1891" y="792"/>
                    </a:lnTo>
                    <a:lnTo>
                      <a:pt x="2962" y="2221"/>
                    </a:lnTo>
                    <a:lnTo>
                      <a:pt x="2429" y="2755"/>
                    </a:lnTo>
                    <a:cubicBezTo>
                      <a:pt x="2296" y="2888"/>
                      <a:pt x="2222" y="3066"/>
                      <a:pt x="2222" y="3255"/>
                    </a:cubicBezTo>
                    <a:cubicBezTo>
                      <a:pt x="2222" y="3444"/>
                      <a:pt x="2296" y="3621"/>
                      <a:pt x="2429" y="3755"/>
                    </a:cubicBezTo>
                    <a:lnTo>
                      <a:pt x="5180" y="6506"/>
                    </a:lnTo>
                    <a:cubicBezTo>
                      <a:pt x="5448" y="6773"/>
                      <a:pt x="5914" y="6773"/>
                      <a:pt x="6181" y="6506"/>
                    </a:cubicBezTo>
                    <a:lnTo>
                      <a:pt x="6709" y="5977"/>
                    </a:lnTo>
                    <a:lnTo>
                      <a:pt x="8111" y="7076"/>
                    </a:lnTo>
                    <a:lnTo>
                      <a:pt x="7586" y="7601"/>
                    </a:lnTo>
                    <a:close/>
                    <a:moveTo>
                      <a:pt x="4285" y="2611"/>
                    </a:moveTo>
                    <a:lnTo>
                      <a:pt x="4144" y="2611"/>
                    </a:lnTo>
                    <a:lnTo>
                      <a:pt x="4144" y="3330"/>
                    </a:lnTo>
                    <a:lnTo>
                      <a:pt x="4285" y="3330"/>
                    </a:lnTo>
                    <a:cubicBezTo>
                      <a:pt x="5037" y="3330"/>
                      <a:pt x="5583" y="3935"/>
                      <a:pt x="5583" y="4768"/>
                    </a:cubicBezTo>
                    <a:lnTo>
                      <a:pt x="6302" y="4768"/>
                    </a:lnTo>
                    <a:cubicBezTo>
                      <a:pt x="6302" y="3538"/>
                      <a:pt x="5435" y="2611"/>
                      <a:pt x="4285" y="2611"/>
                    </a:cubicBezTo>
                    <a:close/>
                    <a:moveTo>
                      <a:pt x="7201" y="4768"/>
                    </a:moveTo>
                    <a:lnTo>
                      <a:pt x="7920" y="4768"/>
                    </a:lnTo>
                    <a:cubicBezTo>
                      <a:pt x="7920" y="2634"/>
                      <a:pt x="6221" y="890"/>
                      <a:pt x="4105" y="816"/>
                    </a:cubicBezTo>
                    <a:lnTo>
                      <a:pt x="3965" y="814"/>
                    </a:lnTo>
                    <a:lnTo>
                      <a:pt x="3965" y="1532"/>
                    </a:lnTo>
                    <a:cubicBezTo>
                      <a:pt x="5749" y="1532"/>
                      <a:pt x="7201" y="2984"/>
                      <a:pt x="7201" y="47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31" name="组合 30"/>
          <p:cNvGrpSpPr/>
          <p:nvPr/>
        </p:nvGrpSpPr>
        <p:grpSpPr>
          <a:xfrm>
            <a:off x="8528123" y="5933842"/>
            <a:ext cx="3048347" cy="598635"/>
            <a:chOff x="7826543" y="5882192"/>
            <a:chExt cx="3048347" cy="598635"/>
          </a:xfrm>
        </p:grpSpPr>
        <p:sp>
          <p:nvSpPr>
            <p:cNvPr id="32" name="Title 2"/>
            <p:cNvSpPr txBox="true"/>
            <p:nvPr/>
          </p:nvSpPr>
          <p:spPr>
            <a:xfrm>
              <a:off x="8334890" y="6192827"/>
              <a:ext cx="2540000" cy="288000"/>
            </a:xfrm>
            <a:prstGeom prst="rect">
              <a:avLst/>
            </a:prstGeom>
          </p:spPr>
          <p:txBody>
            <a:bodyPr anchor="t"/>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20000"/>
                </a:lnSpc>
                <a:spcBef>
                  <a:spcPts val="600"/>
                </a:spcBef>
              </a:pPr>
              <a:r>
                <a:rPr lang="en-US" sz="1100" b="0" dirty="0">
                  <a:solidFill>
                    <a:schemeClr val="bg2">
                      <a:lumMod val="50000"/>
                    </a:schemeClr>
                  </a:solidFill>
                  <a:latin typeface="+mn-lt"/>
                  <a:ea typeface="+mn-ea"/>
                  <a:cs typeface="+mn-ea"/>
                  <a:sym typeface="+mn-lt"/>
                </a:rPr>
                <a:t>http://gjj.changzhou.gov.cn/</a:t>
              </a:r>
              <a:endParaRPr lang="en-US" sz="1100" b="0" dirty="0">
                <a:solidFill>
                  <a:schemeClr val="bg2">
                    <a:lumMod val="50000"/>
                  </a:schemeClr>
                </a:solidFill>
                <a:latin typeface="+mn-lt"/>
                <a:ea typeface="+mn-ea"/>
                <a:cs typeface="+mn-ea"/>
                <a:sym typeface="+mn-lt"/>
              </a:endParaRPr>
            </a:p>
          </p:txBody>
        </p:sp>
        <p:sp>
          <p:nvSpPr>
            <p:cNvPr id="33" name="Title 2"/>
            <p:cNvSpPr txBox="true"/>
            <p:nvPr/>
          </p:nvSpPr>
          <p:spPr>
            <a:xfrm>
              <a:off x="8354860" y="5894982"/>
              <a:ext cx="1275474" cy="266585"/>
            </a:xfrm>
            <a:prstGeom prst="rect">
              <a:avLst/>
            </a:prstGeom>
          </p:spPr>
          <p:txBody>
            <a:bodyPr anchor="t"/>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zh-CN" altLang="en-US" sz="1600" dirty="0">
                  <a:solidFill>
                    <a:schemeClr val="bg2">
                      <a:lumMod val="25000"/>
                    </a:schemeClr>
                  </a:solidFill>
                  <a:latin typeface="+mn-lt"/>
                  <a:ea typeface="+mn-ea"/>
                  <a:cs typeface="+mn-ea"/>
                  <a:sym typeface="+mn-lt"/>
                </a:rPr>
                <a:t>网址</a:t>
              </a:r>
              <a:endParaRPr lang="en-US" sz="1600" dirty="0">
                <a:solidFill>
                  <a:schemeClr val="bg2">
                    <a:lumMod val="25000"/>
                  </a:schemeClr>
                </a:solidFill>
                <a:latin typeface="+mn-lt"/>
                <a:ea typeface="+mn-ea"/>
                <a:cs typeface="+mn-ea"/>
                <a:sym typeface="+mn-lt"/>
              </a:endParaRPr>
            </a:p>
          </p:txBody>
        </p:sp>
        <p:grpSp>
          <p:nvGrpSpPr>
            <p:cNvPr id="34" name="组合 77"/>
            <p:cNvGrpSpPr/>
            <p:nvPr/>
          </p:nvGrpSpPr>
          <p:grpSpPr>
            <a:xfrm>
              <a:off x="7826543" y="5882192"/>
              <a:ext cx="433404" cy="433404"/>
              <a:chOff x="7826543" y="5882192"/>
              <a:chExt cx="433404" cy="433404"/>
            </a:xfrm>
          </p:grpSpPr>
          <p:sp>
            <p:nvSpPr>
              <p:cNvPr id="35" name="椭圆 34"/>
              <p:cNvSpPr/>
              <p:nvPr/>
            </p:nvSpPr>
            <p:spPr>
              <a:xfrm>
                <a:off x="7826543" y="5882192"/>
                <a:ext cx="433404" cy="4334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bg2">
                      <a:lumMod val="50000"/>
                    </a:schemeClr>
                  </a:solidFill>
                  <a:cs typeface="+mn-ea"/>
                  <a:sym typeface="+mn-lt"/>
                </a:endParaRPr>
              </a:p>
            </p:txBody>
          </p:sp>
          <p:sp>
            <p:nvSpPr>
              <p:cNvPr id="36" name="iconfont-11442-5354204"/>
              <p:cNvSpPr/>
              <p:nvPr/>
            </p:nvSpPr>
            <p:spPr>
              <a:xfrm>
                <a:off x="7890897" y="5991069"/>
                <a:ext cx="304843" cy="217384"/>
              </a:xfrm>
              <a:custGeom>
                <a:avLst/>
                <a:gdLst>
                  <a:gd name="T0" fmla="*/ 12768 w 12800"/>
                  <a:gd name="T1" fmla="*/ 0 h 9128"/>
                  <a:gd name="T2" fmla="*/ 6408 w 12800"/>
                  <a:gd name="T3" fmla="*/ 5349 h 9128"/>
                  <a:gd name="T4" fmla="*/ 49 w 12800"/>
                  <a:gd name="T5" fmla="*/ 0 h 9128"/>
                  <a:gd name="T6" fmla="*/ 12768 w 12800"/>
                  <a:gd name="T7" fmla="*/ 0 h 9128"/>
                  <a:gd name="T8" fmla="*/ 0 w 12800"/>
                  <a:gd name="T9" fmla="*/ 457 h 9128"/>
                  <a:gd name="T10" fmla="*/ 4249 w 12800"/>
                  <a:gd name="T11" fmla="*/ 4055 h 9128"/>
                  <a:gd name="T12" fmla="*/ 0 w 12800"/>
                  <a:gd name="T13" fmla="*/ 9123 h 9128"/>
                  <a:gd name="T14" fmla="*/ 0 w 12800"/>
                  <a:gd name="T15" fmla="*/ 457 h 9128"/>
                  <a:gd name="T16" fmla="*/ 492 w 12800"/>
                  <a:gd name="T17" fmla="*/ 9128 h 9128"/>
                  <a:gd name="T18" fmla="*/ 4544 w 12800"/>
                  <a:gd name="T19" fmla="*/ 4344 h 9128"/>
                  <a:gd name="T20" fmla="*/ 6407 w 12800"/>
                  <a:gd name="T21" fmla="*/ 5874 h 9128"/>
                  <a:gd name="T22" fmla="*/ 8273 w 12800"/>
                  <a:gd name="T23" fmla="*/ 4296 h 9128"/>
                  <a:gd name="T24" fmla="*/ 12325 w 12800"/>
                  <a:gd name="T25" fmla="*/ 9128 h 9128"/>
                  <a:gd name="T26" fmla="*/ 492 w 12800"/>
                  <a:gd name="T27" fmla="*/ 9128 h 9128"/>
                  <a:gd name="T28" fmla="*/ 12800 w 12800"/>
                  <a:gd name="T29" fmla="*/ 9123 h 9128"/>
                  <a:gd name="T30" fmla="*/ 8552 w 12800"/>
                  <a:gd name="T31" fmla="*/ 4055 h 9128"/>
                  <a:gd name="T32" fmla="*/ 12800 w 12800"/>
                  <a:gd name="T33" fmla="*/ 457 h 9128"/>
                  <a:gd name="T34" fmla="*/ 12800 w 12800"/>
                  <a:gd name="T35" fmla="*/ 9123 h 9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00" h="9128">
                    <a:moveTo>
                      <a:pt x="12768" y="0"/>
                    </a:moveTo>
                    <a:lnTo>
                      <a:pt x="6408" y="5349"/>
                    </a:lnTo>
                    <a:lnTo>
                      <a:pt x="49" y="0"/>
                    </a:lnTo>
                    <a:lnTo>
                      <a:pt x="12768" y="0"/>
                    </a:lnTo>
                    <a:close/>
                    <a:moveTo>
                      <a:pt x="0" y="457"/>
                    </a:moveTo>
                    <a:lnTo>
                      <a:pt x="4249" y="4055"/>
                    </a:lnTo>
                    <a:lnTo>
                      <a:pt x="0" y="9123"/>
                    </a:lnTo>
                    <a:lnTo>
                      <a:pt x="0" y="457"/>
                    </a:lnTo>
                    <a:close/>
                    <a:moveTo>
                      <a:pt x="492" y="9128"/>
                    </a:moveTo>
                    <a:lnTo>
                      <a:pt x="4544" y="4344"/>
                    </a:lnTo>
                    <a:lnTo>
                      <a:pt x="6407" y="5874"/>
                    </a:lnTo>
                    <a:lnTo>
                      <a:pt x="8273" y="4296"/>
                    </a:lnTo>
                    <a:lnTo>
                      <a:pt x="12325" y="9128"/>
                    </a:lnTo>
                    <a:lnTo>
                      <a:pt x="492" y="9128"/>
                    </a:lnTo>
                    <a:close/>
                    <a:moveTo>
                      <a:pt x="12800" y="9123"/>
                    </a:moveTo>
                    <a:lnTo>
                      <a:pt x="8552" y="4055"/>
                    </a:lnTo>
                    <a:lnTo>
                      <a:pt x="12800" y="457"/>
                    </a:lnTo>
                    <a:lnTo>
                      <a:pt x="12800" y="91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sp>
        <p:nvSpPr>
          <p:cNvPr id="18" name="文本框 17"/>
          <p:cNvSpPr txBox="true"/>
          <p:nvPr/>
        </p:nvSpPr>
        <p:spPr>
          <a:xfrm>
            <a:off x="3347421" y="3261668"/>
            <a:ext cx="5181174" cy="1014730"/>
          </a:xfrm>
          <a:prstGeom prst="rect">
            <a:avLst/>
          </a:prstGeom>
          <a:noFill/>
        </p:spPr>
        <p:txBody>
          <a:bodyPr wrap="square" rtlCol="0">
            <a:spAutoFit/>
          </a:bodyPr>
          <a:lstStyle/>
          <a:p>
            <a:pPr algn="ctr"/>
            <a:r>
              <a:rPr lang="en-US" altLang="zh-CN" sz="6000" b="1" dirty="0" smtClean="0">
                <a:solidFill>
                  <a:srgbClr val="7030A0"/>
                </a:solidFill>
                <a:latin typeface="+mj-lt"/>
                <a:ea typeface="+mj-lt"/>
                <a:cs typeface="+mj-lt"/>
                <a:sym typeface="+mn-lt"/>
              </a:rPr>
              <a:t>  </a:t>
            </a:r>
            <a:r>
              <a:rPr lang="zh-CN" altLang="en-US" sz="6000" b="1" dirty="0" smtClean="0">
                <a:solidFill>
                  <a:srgbClr val="7030A0"/>
                </a:solidFill>
                <a:latin typeface="+mj-lt"/>
                <a:ea typeface="+mj-lt"/>
                <a:cs typeface="+mj-lt"/>
                <a:sym typeface="+mn-lt"/>
              </a:rPr>
              <a:t>政 策 宣讲</a:t>
            </a:r>
            <a:endParaRPr lang="zh-CN" altLang="en-US" sz="6000" b="1" dirty="0">
              <a:solidFill>
                <a:srgbClr val="7030A0"/>
              </a:solidFill>
              <a:latin typeface="+mj-lt"/>
              <a:ea typeface="+mj-lt"/>
              <a:cs typeface="+mj-lt"/>
              <a:sym typeface="+mn-lt"/>
            </a:endParaRPr>
          </a:p>
        </p:txBody>
      </p:sp>
      <p:sp>
        <p:nvSpPr>
          <p:cNvPr id="22" name="矩形 21"/>
          <p:cNvSpPr/>
          <p:nvPr/>
        </p:nvSpPr>
        <p:spPr>
          <a:xfrm>
            <a:off x="1175011" y="1323326"/>
            <a:ext cx="9726706" cy="1938020"/>
          </a:xfrm>
          <a:prstGeom prst="rect">
            <a:avLst/>
          </a:prstGeom>
        </p:spPr>
        <p:txBody>
          <a:bodyPr wrap="square">
            <a:spAutoFit/>
          </a:bodyPr>
          <a:lstStyle/>
          <a:p>
            <a:pPr algn="ctr"/>
            <a:r>
              <a:rPr lang="zh-CN" altLang="en-US" sz="6000" b="1" dirty="0" smtClean="0">
                <a:solidFill>
                  <a:srgbClr val="7030A0"/>
                </a:solidFill>
                <a:latin typeface="+mj-lt"/>
                <a:ea typeface="+mj-lt"/>
                <a:cs typeface="+mj-lt"/>
                <a:sym typeface="+mn-lt"/>
              </a:rPr>
              <a:t>住房公积金支持在常高校</a:t>
            </a:r>
            <a:endParaRPr lang="en-US" altLang="zh-CN" sz="6000" b="1" dirty="0" smtClean="0">
              <a:solidFill>
                <a:srgbClr val="7030A0"/>
              </a:solidFill>
              <a:latin typeface="+mj-lt"/>
              <a:ea typeface="+mj-lt"/>
              <a:cs typeface="+mj-lt"/>
              <a:sym typeface="+mn-lt"/>
            </a:endParaRPr>
          </a:p>
          <a:p>
            <a:pPr algn="ctr"/>
            <a:r>
              <a:rPr lang="en-US" altLang="zh-CN" sz="6000" b="1" dirty="0" smtClean="0">
                <a:solidFill>
                  <a:srgbClr val="7030A0"/>
                </a:solidFill>
                <a:latin typeface="+mj-lt"/>
                <a:ea typeface="+mj-lt"/>
                <a:cs typeface="+mj-lt"/>
                <a:sym typeface="+mn-lt"/>
              </a:rPr>
              <a:t>  </a:t>
            </a:r>
            <a:r>
              <a:rPr lang="zh-CN" altLang="en-US" sz="6000" b="1" dirty="0" smtClean="0">
                <a:solidFill>
                  <a:srgbClr val="7030A0"/>
                </a:solidFill>
                <a:latin typeface="+mj-lt"/>
                <a:ea typeface="+mj-lt"/>
                <a:cs typeface="+mj-lt"/>
                <a:sym typeface="+mn-lt"/>
              </a:rPr>
              <a:t>毕业生“青 春 留 常”</a:t>
            </a:r>
            <a:endParaRPr lang="zh-CN" altLang="en-US" sz="6000" b="1" dirty="0">
              <a:solidFill>
                <a:srgbClr val="7030A0"/>
              </a:solidFill>
              <a:latin typeface="+mj-lt"/>
              <a:ea typeface="+mj-lt"/>
              <a:cs typeface="+mj-lt"/>
              <a:sym typeface="+mn-lt"/>
            </a:endParaRPr>
          </a:p>
        </p:txBody>
      </p:sp>
      <p:sp>
        <p:nvSpPr>
          <p:cNvPr id="37" name="文本框 36"/>
          <p:cNvSpPr txBox="true"/>
          <p:nvPr/>
        </p:nvSpPr>
        <p:spPr>
          <a:xfrm>
            <a:off x="3347421" y="3261668"/>
            <a:ext cx="5181174" cy="1014730"/>
          </a:xfrm>
          <a:prstGeom prst="rect">
            <a:avLst/>
          </a:prstGeom>
          <a:noFill/>
        </p:spPr>
        <p:txBody>
          <a:bodyPr wrap="square" rtlCol="0">
            <a:spAutoFit/>
          </a:bodyPr>
          <a:lstStyle/>
          <a:p>
            <a:pPr algn="ctr"/>
            <a:r>
              <a:rPr lang="en-US" altLang="zh-CN" sz="6000" b="1" dirty="0" smtClean="0">
                <a:solidFill>
                  <a:srgbClr val="7030A0"/>
                </a:solidFill>
                <a:latin typeface="+mj-lt"/>
                <a:ea typeface="+mj-lt"/>
                <a:cs typeface="+mj-lt"/>
                <a:sym typeface="+mn-lt"/>
              </a:rPr>
              <a:t>  </a:t>
            </a:r>
            <a:r>
              <a:rPr lang="zh-CN" altLang="en-US" sz="6000" b="1" dirty="0" smtClean="0">
                <a:solidFill>
                  <a:srgbClr val="7030A0"/>
                </a:solidFill>
                <a:latin typeface="+mj-lt"/>
                <a:ea typeface="+mj-lt"/>
                <a:cs typeface="+mj-lt"/>
                <a:sym typeface="+mn-lt"/>
              </a:rPr>
              <a:t>政 策 宣讲</a:t>
            </a:r>
            <a:endParaRPr lang="zh-CN" altLang="en-US" sz="6000" b="1" dirty="0">
              <a:solidFill>
                <a:srgbClr val="7030A0"/>
              </a:solidFill>
              <a:latin typeface="+mj-lt"/>
              <a:ea typeface="+mj-lt"/>
              <a:cs typeface="+mj-lt"/>
              <a:sym typeface="+mn-lt"/>
            </a:endParaRPr>
          </a:p>
        </p:txBody>
      </p:sp>
      <p:sp>
        <p:nvSpPr>
          <p:cNvPr id="38" name="矩形 37"/>
          <p:cNvSpPr/>
          <p:nvPr/>
        </p:nvSpPr>
        <p:spPr>
          <a:xfrm>
            <a:off x="1175011" y="1323326"/>
            <a:ext cx="9726706" cy="1938020"/>
          </a:xfrm>
          <a:prstGeom prst="rect">
            <a:avLst/>
          </a:prstGeom>
        </p:spPr>
        <p:txBody>
          <a:bodyPr wrap="square">
            <a:spAutoFit/>
          </a:bodyPr>
          <a:lstStyle/>
          <a:p>
            <a:pPr algn="ctr"/>
            <a:r>
              <a:rPr lang="zh-CN" altLang="en-US" sz="6000" b="1" dirty="0" smtClean="0">
                <a:solidFill>
                  <a:srgbClr val="7030A0"/>
                </a:solidFill>
                <a:latin typeface="+mj-lt"/>
                <a:ea typeface="+mj-lt"/>
                <a:cs typeface="+mj-lt"/>
                <a:sym typeface="+mn-lt"/>
              </a:rPr>
              <a:t>住房公积金支持在常高校</a:t>
            </a:r>
            <a:endParaRPr lang="en-US" altLang="zh-CN" sz="6000" b="1" dirty="0" smtClean="0">
              <a:solidFill>
                <a:srgbClr val="7030A0"/>
              </a:solidFill>
              <a:latin typeface="+mj-lt"/>
              <a:ea typeface="+mj-lt"/>
              <a:cs typeface="+mj-lt"/>
              <a:sym typeface="+mn-lt"/>
            </a:endParaRPr>
          </a:p>
          <a:p>
            <a:pPr algn="ctr"/>
            <a:r>
              <a:rPr lang="en-US" altLang="zh-CN" sz="6000" b="1" dirty="0" smtClean="0">
                <a:solidFill>
                  <a:srgbClr val="7030A0"/>
                </a:solidFill>
                <a:latin typeface="+mj-lt"/>
                <a:ea typeface="+mj-lt"/>
                <a:cs typeface="+mj-lt"/>
                <a:sym typeface="+mn-lt"/>
              </a:rPr>
              <a:t>  </a:t>
            </a:r>
            <a:r>
              <a:rPr lang="zh-CN" altLang="en-US" sz="6000" b="1" dirty="0" smtClean="0">
                <a:solidFill>
                  <a:srgbClr val="7030A0"/>
                </a:solidFill>
                <a:latin typeface="+mj-lt"/>
                <a:ea typeface="+mj-lt"/>
                <a:cs typeface="+mj-lt"/>
                <a:sym typeface="+mn-lt"/>
              </a:rPr>
              <a:t>毕业生“青 春 留 常”</a:t>
            </a:r>
            <a:endParaRPr lang="zh-CN" altLang="en-US" sz="6000" b="1" dirty="0">
              <a:solidFill>
                <a:srgbClr val="7030A0"/>
              </a:solidFill>
              <a:latin typeface="+mj-lt"/>
              <a:ea typeface="+mj-lt"/>
              <a:cs typeface="+mj-lt"/>
              <a:sym typeface="+mn-lt"/>
            </a:endParaRPr>
          </a:p>
        </p:txBody>
      </p:sp>
    </p:spTree>
  </p:cSld>
  <p:clrMapOvr>
    <a:masterClrMapping/>
  </p:clrMapOvr>
  <p:transition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true"/>
          </p:cNvPicPr>
          <p:nvPr/>
        </p:nvPicPr>
        <p:blipFill rotWithShape="true">
          <a:blip r:embed="rId1" cstate="email"/>
          <a:srcRect/>
          <a:stretch>
            <a:fillRect/>
          </a:stretch>
        </p:blipFill>
        <p:spPr>
          <a:xfrm>
            <a:off x="8100385" y="0"/>
            <a:ext cx="2464238" cy="2517805"/>
          </a:xfrm>
          <a:prstGeom prst="rect">
            <a:avLst/>
          </a:prstGeom>
        </p:spPr>
      </p:pic>
      <p:pic>
        <p:nvPicPr>
          <p:cNvPr id="10" name="图片 9"/>
          <p:cNvPicPr>
            <a:picLocks noChangeAspect="true"/>
          </p:cNvPicPr>
          <p:nvPr/>
        </p:nvPicPr>
        <p:blipFill rotWithShape="true">
          <a:blip r:embed="rId2" cstate="email"/>
          <a:srcRect/>
          <a:stretch>
            <a:fillRect/>
          </a:stretch>
        </p:blipFill>
        <p:spPr>
          <a:xfrm rot="21153770">
            <a:off x="-154998" y="-292334"/>
            <a:ext cx="2032830" cy="1615658"/>
          </a:xfrm>
          <a:prstGeom prst="rect">
            <a:avLst/>
          </a:prstGeom>
        </p:spPr>
      </p:pic>
      <p:grpSp>
        <p:nvGrpSpPr>
          <p:cNvPr id="7" name="组合 10"/>
          <p:cNvGrpSpPr/>
          <p:nvPr/>
        </p:nvGrpSpPr>
        <p:grpSpPr>
          <a:xfrm>
            <a:off x="511025" y="1042856"/>
            <a:ext cx="7242175" cy="4866005"/>
            <a:chOff x="1678" y="865"/>
            <a:chExt cx="12852" cy="8635"/>
          </a:xfrm>
          <a:blipFill rotWithShape="true">
            <a:blip r:embed="rId3"/>
            <a:stretch>
              <a:fillRect/>
            </a:stretch>
          </a:blipFill>
        </p:grpSpPr>
        <p:sp>
          <p:nvSpPr>
            <p:cNvPr id="2" name="菱形 1"/>
            <p:cNvSpPr/>
            <p:nvPr/>
          </p:nvSpPr>
          <p:spPr>
            <a:xfrm>
              <a:off x="2686" y="865"/>
              <a:ext cx="4136" cy="413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菱形 2"/>
            <p:cNvSpPr/>
            <p:nvPr/>
          </p:nvSpPr>
          <p:spPr>
            <a:xfrm>
              <a:off x="4524" y="3332"/>
              <a:ext cx="4136" cy="413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菱形 3"/>
            <p:cNvSpPr/>
            <p:nvPr/>
          </p:nvSpPr>
          <p:spPr>
            <a:xfrm>
              <a:off x="1678" y="4781"/>
              <a:ext cx="4136" cy="413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菱形 4"/>
            <p:cNvSpPr/>
            <p:nvPr/>
          </p:nvSpPr>
          <p:spPr>
            <a:xfrm>
              <a:off x="4648" y="6936"/>
              <a:ext cx="2564" cy="2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菱形 5"/>
            <p:cNvSpPr/>
            <p:nvPr/>
          </p:nvSpPr>
          <p:spPr>
            <a:xfrm>
              <a:off x="8007" y="2764"/>
              <a:ext cx="3625" cy="362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菱形 7"/>
            <p:cNvSpPr/>
            <p:nvPr/>
          </p:nvSpPr>
          <p:spPr>
            <a:xfrm>
              <a:off x="10906" y="1898"/>
              <a:ext cx="3625" cy="362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TextBox 14"/>
          <p:cNvSpPr txBox="true"/>
          <p:nvPr/>
        </p:nvSpPr>
        <p:spPr>
          <a:xfrm>
            <a:off x="1208044" y="370421"/>
            <a:ext cx="5951431" cy="768350"/>
          </a:xfrm>
          <a:prstGeom prst="rect">
            <a:avLst/>
          </a:prstGeom>
          <a:noFill/>
        </p:spPr>
        <p:txBody>
          <a:bodyPr wrap="square" rtlCol="0">
            <a:spAutoFit/>
          </a:bodyPr>
          <a:lstStyle/>
          <a:p>
            <a:r>
              <a:rPr lang="zh-CN" altLang="en-US" sz="4400" b="1" dirty="0" smtClean="0">
                <a:solidFill>
                  <a:schemeClr val="accent5"/>
                </a:solidFill>
                <a:latin typeface="楷体" panose="02010609060101010101" charset="-122"/>
                <a:ea typeface="楷体" panose="02010609060101010101" charset="-122"/>
              </a:rPr>
              <a:t>常州，教我如何不想她</a:t>
            </a:r>
            <a:endParaRPr lang="zh-CN" altLang="en-US" sz="4400" b="1" dirty="0" smtClean="0">
              <a:solidFill>
                <a:schemeClr val="accent5"/>
              </a:solidFill>
              <a:latin typeface="楷体" panose="02010609060101010101" charset="-122"/>
              <a:ea typeface="楷体" panose="02010609060101010101" charset="-122"/>
            </a:endParaRPr>
          </a:p>
        </p:txBody>
      </p:sp>
      <p:sp>
        <p:nvSpPr>
          <p:cNvPr id="16" name="矩形 15"/>
          <p:cNvSpPr/>
          <p:nvPr/>
        </p:nvSpPr>
        <p:spPr>
          <a:xfrm>
            <a:off x="4314526" y="4237736"/>
            <a:ext cx="7745505" cy="2122805"/>
          </a:xfrm>
          <a:prstGeom prst="rect">
            <a:avLst/>
          </a:prstGeom>
        </p:spPr>
        <p:txBody>
          <a:bodyPr wrap="square">
            <a:spAutoFit/>
          </a:bodyPr>
          <a:lstStyle/>
          <a:p>
            <a:r>
              <a:rPr lang="zh-CN" altLang="en-US" sz="6600" b="1" dirty="0" smtClean="0">
                <a:solidFill>
                  <a:schemeClr val="accent5"/>
                </a:solidFill>
                <a:latin typeface="楷体" panose="02010609060101010101" charset="-122"/>
                <a:ea typeface="楷体" panose="02010609060101010101" charset="-122"/>
                <a:cs typeface="楷体" panose="02010609060101010101" charset="-122"/>
              </a:rPr>
              <a:t>青春留常逐梦想  </a:t>
            </a:r>
            <a:endParaRPr lang="en-US" altLang="zh-CN" sz="6600" b="1" dirty="0" smtClean="0">
              <a:solidFill>
                <a:schemeClr val="accent5"/>
              </a:solidFill>
              <a:latin typeface="楷体" panose="02010609060101010101" charset="-122"/>
              <a:ea typeface="楷体" panose="02010609060101010101" charset="-122"/>
              <a:cs typeface="楷体" panose="02010609060101010101" charset="-122"/>
            </a:endParaRPr>
          </a:p>
          <a:p>
            <a:r>
              <a:rPr lang="zh-CN" altLang="en-US" sz="6600" b="1" dirty="0" smtClean="0">
                <a:solidFill>
                  <a:schemeClr val="accent5"/>
                </a:solidFill>
                <a:latin typeface="楷体" panose="02010609060101010101" charset="-122"/>
                <a:ea typeface="楷体" panose="02010609060101010101" charset="-122"/>
                <a:cs typeface="楷体" panose="02010609060101010101" charset="-122"/>
              </a:rPr>
              <a:t>   此心安处是吾乡</a:t>
            </a:r>
            <a:endParaRPr lang="zh-CN" altLang="en-US" sz="6600" dirty="0">
              <a:solidFill>
                <a:schemeClr val="accent5"/>
              </a:solidFill>
              <a:latin typeface="楷体" panose="02010609060101010101" charset="-122"/>
              <a:ea typeface="楷体" panose="02010609060101010101" charset="-122"/>
              <a:cs typeface="楷体" panose="02010609060101010101" charset="-122"/>
            </a:endParaRPr>
          </a:p>
        </p:txBody>
      </p:sp>
      <p:pic>
        <p:nvPicPr>
          <p:cNvPr id="14" name="图片 13"/>
          <p:cNvPicPr>
            <a:picLocks noChangeAspect="true"/>
          </p:cNvPicPr>
          <p:nvPr/>
        </p:nvPicPr>
        <p:blipFill rotWithShape="true">
          <a:blip r:embed="rId4" cstate="email"/>
          <a:srcRect/>
          <a:stretch>
            <a:fillRect/>
          </a:stretch>
        </p:blipFill>
        <p:spPr>
          <a:xfrm>
            <a:off x="10182475" y="-385484"/>
            <a:ext cx="2301533" cy="2822575"/>
          </a:xfrm>
          <a:prstGeom prst="rect">
            <a:avLst/>
          </a:prstGeom>
        </p:spPr>
      </p:pic>
    </p:spTree>
  </p:cSld>
  <p:clrMapOvr>
    <a:masterClrMapping/>
  </p:clrMapOvr>
  <p:transition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true"/>
          </p:cNvPicPr>
          <p:nvPr/>
        </p:nvPicPr>
        <p:blipFill>
          <a:blip r:embed="rId1" cstate="email"/>
          <a:stretch>
            <a:fillRect/>
          </a:stretch>
        </p:blipFill>
        <p:spPr>
          <a:xfrm>
            <a:off x="0" y="0"/>
            <a:ext cx="12192000" cy="6858000"/>
          </a:xfrm>
          <a:prstGeom prst="rect">
            <a:avLst/>
          </a:prstGeom>
        </p:spPr>
      </p:pic>
      <p:pic>
        <p:nvPicPr>
          <p:cNvPr id="22" name="图片 21"/>
          <p:cNvPicPr>
            <a:picLocks noChangeAspect="true"/>
          </p:cNvPicPr>
          <p:nvPr/>
        </p:nvPicPr>
        <p:blipFill rotWithShape="true">
          <a:blip r:embed="rId2" cstate="email">
            <a:clrChange>
              <a:clrFrom>
                <a:srgbClr val="CCE9F9"/>
              </a:clrFrom>
              <a:clrTo>
                <a:srgbClr val="CCE9F9">
                  <a:alpha val="0"/>
                </a:srgbClr>
              </a:clrTo>
            </a:clrChange>
          </a:blip>
          <a:srcRect/>
          <a:stretch>
            <a:fillRect/>
          </a:stretch>
        </p:blipFill>
        <p:spPr>
          <a:xfrm>
            <a:off x="0" y="3411070"/>
            <a:ext cx="12191999" cy="4856584"/>
          </a:xfrm>
          <a:prstGeom prst="rect">
            <a:avLst/>
          </a:prstGeom>
        </p:spPr>
      </p:pic>
      <p:pic>
        <p:nvPicPr>
          <p:cNvPr id="11" name="图片 10"/>
          <p:cNvPicPr>
            <a:picLocks noChangeAspect="true"/>
          </p:cNvPicPr>
          <p:nvPr/>
        </p:nvPicPr>
        <p:blipFill rotWithShape="true">
          <a:blip r:embed="rId3" cstate="email"/>
          <a:srcRect/>
          <a:stretch>
            <a:fillRect/>
          </a:stretch>
        </p:blipFill>
        <p:spPr>
          <a:xfrm>
            <a:off x="-347923" y="-447869"/>
            <a:ext cx="3228392" cy="2565701"/>
          </a:xfrm>
          <a:prstGeom prst="rect">
            <a:avLst/>
          </a:prstGeom>
        </p:spPr>
      </p:pic>
      <p:pic>
        <p:nvPicPr>
          <p:cNvPr id="13" name="图片 12"/>
          <p:cNvPicPr>
            <a:picLocks noChangeAspect="true"/>
          </p:cNvPicPr>
          <p:nvPr/>
        </p:nvPicPr>
        <p:blipFill rotWithShape="true">
          <a:blip r:embed="rId4" cstate="email"/>
          <a:srcRect/>
          <a:stretch>
            <a:fillRect/>
          </a:stretch>
        </p:blipFill>
        <p:spPr>
          <a:xfrm>
            <a:off x="10465117" y="0"/>
            <a:ext cx="1726884" cy="2117832"/>
          </a:xfrm>
          <a:prstGeom prst="rect">
            <a:avLst/>
          </a:prstGeom>
        </p:spPr>
      </p:pic>
      <p:pic>
        <p:nvPicPr>
          <p:cNvPr id="15" name="图片 14"/>
          <p:cNvPicPr>
            <a:picLocks noChangeAspect="true"/>
          </p:cNvPicPr>
          <p:nvPr/>
        </p:nvPicPr>
        <p:blipFill rotWithShape="true">
          <a:blip r:embed="rId5" cstate="email"/>
          <a:srcRect/>
          <a:stretch>
            <a:fillRect/>
          </a:stretch>
        </p:blipFill>
        <p:spPr>
          <a:xfrm>
            <a:off x="1438259" y="2315483"/>
            <a:ext cx="2388636" cy="1733682"/>
          </a:xfrm>
          <a:prstGeom prst="rect">
            <a:avLst/>
          </a:prstGeom>
        </p:spPr>
      </p:pic>
      <p:pic>
        <p:nvPicPr>
          <p:cNvPr id="17" name="图片 16"/>
          <p:cNvPicPr>
            <a:picLocks noChangeAspect="true"/>
          </p:cNvPicPr>
          <p:nvPr/>
        </p:nvPicPr>
        <p:blipFill rotWithShape="true">
          <a:blip r:embed="rId6" cstate="email"/>
          <a:srcRect/>
          <a:stretch>
            <a:fillRect/>
          </a:stretch>
        </p:blipFill>
        <p:spPr>
          <a:xfrm>
            <a:off x="7939838" y="902119"/>
            <a:ext cx="2351318" cy="2402430"/>
          </a:xfrm>
          <a:prstGeom prst="rect">
            <a:avLst/>
          </a:prstGeom>
        </p:spPr>
      </p:pic>
      <p:pic>
        <p:nvPicPr>
          <p:cNvPr id="18" name="图片 17"/>
          <p:cNvPicPr>
            <a:picLocks noChangeAspect="true"/>
          </p:cNvPicPr>
          <p:nvPr/>
        </p:nvPicPr>
        <p:blipFill>
          <a:blip r:embed="rId7" cstate="email"/>
          <a:stretch>
            <a:fillRect/>
          </a:stretch>
        </p:blipFill>
        <p:spPr>
          <a:xfrm>
            <a:off x="5407025" y="711200"/>
            <a:ext cx="1200150" cy="1242060"/>
          </a:xfrm>
          <a:prstGeom prst="rect">
            <a:avLst/>
          </a:prstGeom>
        </p:spPr>
      </p:pic>
      <p:sp>
        <p:nvSpPr>
          <p:cNvPr id="2" name="文本框 1"/>
          <p:cNvSpPr txBox="true"/>
          <p:nvPr/>
        </p:nvSpPr>
        <p:spPr>
          <a:xfrm>
            <a:off x="3972483" y="2230067"/>
            <a:ext cx="4246880" cy="1322070"/>
          </a:xfrm>
          <a:prstGeom prst="rect">
            <a:avLst/>
          </a:prstGeom>
          <a:noFill/>
        </p:spPr>
        <p:txBody>
          <a:bodyPr wrap="none" rtlCol="0">
            <a:spAutoFit/>
          </a:bodyPr>
          <a:lstStyle/>
          <a:p>
            <a:pPr algn="ctr"/>
            <a:r>
              <a:rPr lang="zh-CN" altLang="en-US" sz="8000" dirty="0" smtClean="0">
                <a:solidFill>
                  <a:schemeClr val="accent5"/>
                </a:solidFill>
                <a:latin typeface="微软雅黑" panose="020B0503020204020204" charset="-122"/>
                <a:ea typeface="微软雅黑" panose="020B0503020204020204" charset="-122"/>
                <a:cs typeface="+mn-ea"/>
                <a:sym typeface="+mn-lt"/>
              </a:rPr>
              <a:t>感谢聆听</a:t>
            </a:r>
            <a:endParaRPr lang="zh-CN" altLang="en-US" sz="8000" dirty="0" smtClean="0">
              <a:solidFill>
                <a:schemeClr val="accent5"/>
              </a:solidFill>
              <a:latin typeface="微软雅黑" panose="020B0503020204020204" charset="-122"/>
              <a:ea typeface="微软雅黑" panose="020B0503020204020204" charset="-122"/>
              <a:cs typeface="+mn-ea"/>
              <a:sym typeface="+mn-lt"/>
            </a:endParaRPr>
          </a:p>
        </p:txBody>
      </p:sp>
    </p:spTree>
  </p:cSld>
  <p:clrMapOvr>
    <a:masterClrMapping/>
  </p:clrMapOvr>
  <p:transition advTm="0">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p:cNvSpPr/>
          <p:nvPr/>
        </p:nvSpPr>
        <p:spPr>
          <a:xfrm>
            <a:off x="1039744" y="898744"/>
            <a:ext cx="10094582" cy="5188865"/>
          </a:xfrm>
          <a:prstGeom prst="flowChartProcess">
            <a:avLst/>
          </a:prstGeom>
          <a:solidFill>
            <a:srgbClr val="FFFFFF">
              <a:alpha val="94902"/>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true"/>
          </p:cNvPicPr>
          <p:nvPr/>
        </p:nvPicPr>
        <p:blipFill rotWithShape="true">
          <a:blip r:embed="rId1" cstate="email"/>
          <a:srcRect/>
          <a:stretch>
            <a:fillRect/>
          </a:stretch>
        </p:blipFill>
        <p:spPr>
          <a:xfrm rot="21153770">
            <a:off x="-105630" y="-299975"/>
            <a:ext cx="2926429" cy="2325722"/>
          </a:xfrm>
          <a:prstGeom prst="rect">
            <a:avLst/>
          </a:prstGeom>
        </p:spPr>
      </p:pic>
      <p:pic>
        <p:nvPicPr>
          <p:cNvPr id="5" name="图片 4"/>
          <p:cNvPicPr>
            <a:picLocks noChangeAspect="true"/>
          </p:cNvPicPr>
          <p:nvPr/>
        </p:nvPicPr>
        <p:blipFill rotWithShape="true">
          <a:blip r:embed="rId2" cstate="email"/>
          <a:srcRect/>
          <a:stretch>
            <a:fillRect/>
          </a:stretch>
        </p:blipFill>
        <p:spPr>
          <a:xfrm>
            <a:off x="9537016" y="-284276"/>
            <a:ext cx="2898824" cy="3555086"/>
          </a:xfrm>
          <a:prstGeom prst="rect">
            <a:avLst/>
          </a:prstGeom>
        </p:spPr>
      </p:pic>
      <p:pic>
        <p:nvPicPr>
          <p:cNvPr id="8" name="图片 7"/>
          <p:cNvPicPr>
            <a:picLocks noChangeAspect="true"/>
          </p:cNvPicPr>
          <p:nvPr/>
        </p:nvPicPr>
        <p:blipFill rotWithShape="true">
          <a:blip r:embed="rId3" cstate="email"/>
          <a:srcRect/>
          <a:stretch>
            <a:fillRect/>
          </a:stretch>
        </p:blipFill>
        <p:spPr>
          <a:xfrm>
            <a:off x="9431626" y="4235835"/>
            <a:ext cx="2760374" cy="2820378"/>
          </a:xfrm>
          <a:prstGeom prst="rect">
            <a:avLst/>
          </a:prstGeom>
        </p:spPr>
      </p:pic>
      <p:sp>
        <p:nvSpPr>
          <p:cNvPr id="23" name="文本框 22"/>
          <p:cNvSpPr txBox="true"/>
          <p:nvPr/>
        </p:nvSpPr>
        <p:spPr>
          <a:xfrm>
            <a:off x="5395517" y="1616657"/>
            <a:ext cx="1402080" cy="829945"/>
          </a:xfrm>
          <a:prstGeom prst="rect">
            <a:avLst/>
          </a:prstGeom>
          <a:noFill/>
        </p:spPr>
        <p:txBody>
          <a:bodyPr wrap="none" rtlCol="0">
            <a:spAutoFit/>
          </a:bodyPr>
          <a:lstStyle/>
          <a:p>
            <a:pPr algn="ctr"/>
            <a:r>
              <a:rPr lang="zh-CN" altLang="en-US" sz="4800" dirty="0">
                <a:solidFill>
                  <a:srgbClr val="2A8BBD"/>
                </a:solidFill>
                <a:cs typeface="+mn-ea"/>
                <a:sym typeface="+mn-lt"/>
              </a:rPr>
              <a:t>前言</a:t>
            </a:r>
            <a:endParaRPr lang="zh-CN" altLang="en-US" sz="4800" dirty="0">
              <a:solidFill>
                <a:srgbClr val="2A8BBD"/>
              </a:solidFill>
              <a:cs typeface="+mn-ea"/>
              <a:sym typeface="+mn-lt"/>
            </a:endParaRPr>
          </a:p>
        </p:txBody>
      </p:sp>
      <p:sp>
        <p:nvSpPr>
          <p:cNvPr id="2" name="文本框 1"/>
          <p:cNvSpPr txBox="true"/>
          <p:nvPr/>
        </p:nvSpPr>
        <p:spPr>
          <a:xfrm>
            <a:off x="2003425" y="2465294"/>
            <a:ext cx="8196580" cy="3877985"/>
          </a:xfrm>
          <a:prstGeom prst="rect">
            <a:avLst/>
          </a:prstGeom>
          <a:noFill/>
        </p:spPr>
        <p:txBody>
          <a:bodyPr wrap="square" rtlCol="0">
            <a:spAutoFit/>
          </a:bodyPr>
          <a:lstStyle/>
          <a:p>
            <a:pPr indent="457200">
              <a:lnSpc>
                <a:spcPct val="150000"/>
              </a:lnSpc>
            </a:pPr>
            <a:r>
              <a:rPr lang="zh-CN" altLang="en-US" sz="2400" dirty="0" smtClean="0">
                <a:solidFill>
                  <a:schemeClr val="bg1">
                    <a:lumMod val="50000"/>
                  </a:schemeClr>
                </a:solidFill>
                <a:latin typeface="+mn-ea"/>
                <a:cs typeface="+mn-ea"/>
                <a:sym typeface="+mn-lt"/>
              </a:rPr>
              <a:t>为助力我市“</a:t>
            </a:r>
            <a:r>
              <a:rPr lang="en-US" altLang="zh-CN" sz="2400" dirty="0" smtClean="0">
                <a:solidFill>
                  <a:schemeClr val="bg1">
                    <a:lumMod val="50000"/>
                  </a:schemeClr>
                </a:solidFill>
                <a:latin typeface="+mn-ea"/>
                <a:cs typeface="+mn-ea"/>
                <a:sym typeface="+mn-lt"/>
              </a:rPr>
              <a:t>532”</a:t>
            </a:r>
            <a:r>
              <a:rPr lang="zh-CN" altLang="en-US" sz="2400" dirty="0" smtClean="0">
                <a:solidFill>
                  <a:schemeClr val="bg1">
                    <a:lumMod val="50000"/>
                  </a:schemeClr>
                </a:solidFill>
                <a:latin typeface="+mn-ea"/>
                <a:cs typeface="+mn-ea"/>
                <a:sym typeface="+mn-lt"/>
              </a:rPr>
              <a:t>发展战略，为我市高质量发展集聚人才，发挥住房公积金住房保障作用，促进在常高校和职业院校毕业生留常就业创业，市住房公积金管理中心实施在常高校毕业生“青春留常”安居计划。</a:t>
            </a:r>
            <a:r>
              <a:rPr lang="en-US" altLang="zh-CN" sz="2400" dirty="0" smtClean="0">
                <a:solidFill>
                  <a:schemeClr val="bg1">
                    <a:lumMod val="50000"/>
                  </a:schemeClr>
                </a:solidFill>
                <a:latin typeface="+mn-ea"/>
                <a:cs typeface="+mn-ea"/>
                <a:sym typeface="+mn-lt"/>
              </a:rPr>
              <a:t>4</a:t>
            </a:r>
            <a:r>
              <a:rPr lang="zh-CN" altLang="en-US" sz="2400" dirty="0" smtClean="0">
                <a:solidFill>
                  <a:schemeClr val="bg1">
                    <a:lumMod val="50000"/>
                  </a:schemeClr>
                </a:solidFill>
                <a:latin typeface="+mn-ea"/>
                <a:cs typeface="+mn-ea"/>
                <a:sym typeface="+mn-lt"/>
              </a:rPr>
              <a:t>月份，出台了</a:t>
            </a:r>
            <a:r>
              <a:rPr lang="en-US" altLang="zh-CN" sz="2400" b="1" dirty="0" smtClean="0">
                <a:solidFill>
                  <a:schemeClr val="bg1">
                    <a:lumMod val="50000"/>
                  </a:schemeClr>
                </a:solidFill>
                <a:latin typeface="+mn-ea"/>
                <a:cs typeface="+mn-ea"/>
                <a:sym typeface="+mn-lt"/>
              </a:rPr>
              <a:t>《</a:t>
            </a:r>
            <a:r>
              <a:rPr lang="zh-CN" altLang="en-US" sz="2400" b="1" dirty="0" smtClean="0">
                <a:solidFill>
                  <a:schemeClr val="bg1">
                    <a:lumMod val="50000"/>
                  </a:schemeClr>
                </a:solidFill>
                <a:latin typeface="+mn-ea"/>
                <a:cs typeface="+mn-ea"/>
                <a:sym typeface="+mn-lt"/>
              </a:rPr>
              <a:t>常州市住房公积金支持在常高校和职业院校毕业生“青春留常”实施办法</a:t>
            </a:r>
            <a:r>
              <a:rPr lang="en-US" altLang="zh-CN" sz="2400" b="1" dirty="0" smtClean="0">
                <a:solidFill>
                  <a:schemeClr val="bg1">
                    <a:lumMod val="50000"/>
                  </a:schemeClr>
                </a:solidFill>
                <a:latin typeface="+mn-ea"/>
                <a:cs typeface="+mn-ea"/>
                <a:sym typeface="+mn-lt"/>
              </a:rPr>
              <a:t>》</a:t>
            </a:r>
            <a:r>
              <a:rPr lang="zh-CN" altLang="en-US" sz="2400" b="1" dirty="0" smtClean="0">
                <a:solidFill>
                  <a:schemeClr val="bg1">
                    <a:lumMod val="50000"/>
                  </a:schemeClr>
                </a:solidFill>
                <a:latin typeface="+mn-ea"/>
                <a:cs typeface="+mn-ea"/>
                <a:sym typeface="+mn-lt"/>
              </a:rPr>
              <a:t>。</a:t>
            </a:r>
            <a:endParaRPr lang="zh-CN" altLang="en-US" sz="2400" b="1" dirty="0" smtClean="0">
              <a:solidFill>
                <a:schemeClr val="bg1">
                  <a:lumMod val="50000"/>
                </a:schemeClr>
              </a:solidFill>
              <a:latin typeface="+mn-ea"/>
              <a:cs typeface="+mn-ea"/>
              <a:sym typeface="+mn-lt"/>
            </a:endParaRPr>
          </a:p>
          <a:p>
            <a:pPr>
              <a:lnSpc>
                <a:spcPct val="150000"/>
              </a:lnSpc>
            </a:pPr>
            <a:endParaRPr lang="en-US" altLang="zh-CN" sz="2000" dirty="0" smtClean="0">
              <a:cs typeface="+mn-ea"/>
              <a:sym typeface="+mn-lt"/>
            </a:endParaRPr>
          </a:p>
        </p:txBody>
      </p:sp>
    </p:spTree>
  </p:cSld>
  <p:clrMapOvr>
    <a:masterClrMapping/>
  </p:clrMapOvr>
  <p:transition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true"/>
          </p:cNvPicPr>
          <p:nvPr/>
        </p:nvPicPr>
        <p:blipFill>
          <a:blip r:embed="rId1" cstate="email"/>
          <a:stretch>
            <a:fillRect/>
          </a:stretch>
        </p:blipFill>
        <p:spPr>
          <a:xfrm>
            <a:off x="6350" y="0"/>
            <a:ext cx="12192000" cy="6858000"/>
          </a:xfrm>
          <a:prstGeom prst="rect">
            <a:avLst/>
          </a:prstGeom>
        </p:spPr>
      </p:pic>
      <p:sp>
        <p:nvSpPr>
          <p:cNvPr id="2" name="矩形 1"/>
          <p:cNvSpPr/>
          <p:nvPr/>
        </p:nvSpPr>
        <p:spPr>
          <a:xfrm>
            <a:off x="0" y="802975"/>
            <a:ext cx="12204700" cy="518033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true"/>
          </p:cNvPicPr>
          <p:nvPr/>
        </p:nvPicPr>
        <p:blipFill rotWithShape="true">
          <a:blip r:embed="rId2" cstate="email"/>
          <a:srcRect/>
          <a:stretch>
            <a:fillRect/>
          </a:stretch>
        </p:blipFill>
        <p:spPr>
          <a:xfrm rot="21153770">
            <a:off x="-100965" y="-192405"/>
            <a:ext cx="2385695" cy="1896110"/>
          </a:xfrm>
          <a:prstGeom prst="rect">
            <a:avLst/>
          </a:prstGeom>
        </p:spPr>
      </p:pic>
      <p:pic>
        <p:nvPicPr>
          <p:cNvPr id="8" name="图片 7"/>
          <p:cNvPicPr>
            <a:picLocks noChangeAspect="true"/>
          </p:cNvPicPr>
          <p:nvPr/>
        </p:nvPicPr>
        <p:blipFill rotWithShape="true">
          <a:blip r:embed="rId3" cstate="email"/>
          <a:srcRect/>
          <a:stretch>
            <a:fillRect/>
          </a:stretch>
        </p:blipFill>
        <p:spPr>
          <a:xfrm>
            <a:off x="9825326" y="4400935"/>
            <a:ext cx="2760374" cy="2820378"/>
          </a:xfrm>
          <a:prstGeom prst="rect">
            <a:avLst/>
          </a:prstGeom>
        </p:spPr>
      </p:pic>
      <p:sp>
        <p:nvSpPr>
          <p:cNvPr id="23" name="文本框 22"/>
          <p:cNvSpPr txBox="true"/>
          <p:nvPr/>
        </p:nvSpPr>
        <p:spPr>
          <a:xfrm>
            <a:off x="1632477" y="1207419"/>
            <a:ext cx="2937792" cy="707886"/>
          </a:xfrm>
          <a:prstGeom prst="rect">
            <a:avLst/>
          </a:prstGeom>
          <a:noFill/>
        </p:spPr>
        <p:txBody>
          <a:bodyPr wrap="none" rtlCol="0">
            <a:spAutoFit/>
          </a:bodyPr>
          <a:lstStyle/>
          <a:p>
            <a:pPr algn="ctr"/>
            <a:r>
              <a:rPr lang="en-US" altLang="zh-CN" sz="4000" dirty="0">
                <a:solidFill>
                  <a:srgbClr val="2A8BBD"/>
                </a:solidFill>
                <a:cs typeface="+mn-ea"/>
                <a:sym typeface="+mn-lt"/>
              </a:rPr>
              <a:t>CONTENTS</a:t>
            </a:r>
            <a:endParaRPr lang="en-US" altLang="zh-CN" sz="4000" dirty="0">
              <a:solidFill>
                <a:srgbClr val="2A8BBD"/>
              </a:solidFill>
              <a:cs typeface="+mn-ea"/>
              <a:sym typeface="+mn-lt"/>
            </a:endParaRPr>
          </a:p>
        </p:txBody>
      </p:sp>
      <p:pic>
        <p:nvPicPr>
          <p:cNvPr id="6" name="图片 5"/>
          <p:cNvPicPr>
            <a:picLocks noChangeAspect="true"/>
          </p:cNvPicPr>
          <p:nvPr/>
        </p:nvPicPr>
        <p:blipFill rotWithShape="true">
          <a:blip r:embed="rId4" cstate="email"/>
          <a:srcRect/>
          <a:stretch>
            <a:fillRect/>
          </a:stretch>
        </p:blipFill>
        <p:spPr>
          <a:xfrm>
            <a:off x="1856329" y="2290632"/>
            <a:ext cx="1035050" cy="1270000"/>
          </a:xfrm>
          <a:prstGeom prst="rect">
            <a:avLst/>
          </a:prstGeom>
        </p:spPr>
      </p:pic>
      <p:pic>
        <p:nvPicPr>
          <p:cNvPr id="7" name="图片 6"/>
          <p:cNvPicPr>
            <a:picLocks noChangeAspect="true"/>
          </p:cNvPicPr>
          <p:nvPr/>
        </p:nvPicPr>
        <p:blipFill rotWithShape="true">
          <a:blip r:embed="rId4" cstate="email"/>
          <a:srcRect/>
          <a:stretch>
            <a:fillRect/>
          </a:stretch>
        </p:blipFill>
        <p:spPr>
          <a:xfrm>
            <a:off x="4149464" y="2308562"/>
            <a:ext cx="1035050" cy="1270000"/>
          </a:xfrm>
          <a:prstGeom prst="rect">
            <a:avLst/>
          </a:prstGeom>
        </p:spPr>
      </p:pic>
      <p:pic>
        <p:nvPicPr>
          <p:cNvPr id="9" name="图片 8"/>
          <p:cNvPicPr>
            <a:picLocks noChangeAspect="true"/>
          </p:cNvPicPr>
          <p:nvPr/>
        </p:nvPicPr>
        <p:blipFill rotWithShape="true">
          <a:blip r:embed="rId4" cstate="email"/>
          <a:srcRect/>
          <a:stretch>
            <a:fillRect/>
          </a:stretch>
        </p:blipFill>
        <p:spPr>
          <a:xfrm>
            <a:off x="6470351" y="2281667"/>
            <a:ext cx="1035050" cy="1270000"/>
          </a:xfrm>
          <a:prstGeom prst="rect">
            <a:avLst/>
          </a:prstGeom>
        </p:spPr>
      </p:pic>
      <p:pic>
        <p:nvPicPr>
          <p:cNvPr id="10" name="图片 9"/>
          <p:cNvPicPr>
            <a:picLocks noChangeAspect="true"/>
          </p:cNvPicPr>
          <p:nvPr/>
        </p:nvPicPr>
        <p:blipFill rotWithShape="true">
          <a:blip r:embed="rId4" cstate="email"/>
          <a:srcRect/>
          <a:stretch>
            <a:fillRect/>
          </a:stretch>
        </p:blipFill>
        <p:spPr>
          <a:xfrm>
            <a:off x="8860417" y="2281368"/>
            <a:ext cx="1035050" cy="1270000"/>
          </a:xfrm>
          <a:prstGeom prst="rect">
            <a:avLst/>
          </a:prstGeom>
        </p:spPr>
      </p:pic>
      <p:sp>
        <p:nvSpPr>
          <p:cNvPr id="11" name="文本框 10"/>
          <p:cNvSpPr txBox="true"/>
          <p:nvPr/>
        </p:nvSpPr>
        <p:spPr>
          <a:xfrm>
            <a:off x="1797801" y="3578658"/>
            <a:ext cx="1301959" cy="707886"/>
          </a:xfrm>
          <a:prstGeom prst="rect">
            <a:avLst/>
          </a:prstGeom>
          <a:noFill/>
        </p:spPr>
        <p:txBody>
          <a:bodyPr wrap="none" rtlCol="0">
            <a:spAutoFit/>
          </a:bodyPr>
          <a:lstStyle/>
          <a:p>
            <a:pPr algn="ctr"/>
            <a:r>
              <a:rPr lang="en-US" altLang="zh-CN" sz="4000" dirty="0">
                <a:solidFill>
                  <a:srgbClr val="2A8BBD"/>
                </a:solidFill>
                <a:cs typeface="+mn-ea"/>
                <a:sym typeface="+mn-lt"/>
              </a:rPr>
              <a:t>ONE</a:t>
            </a:r>
            <a:endParaRPr lang="en-US" altLang="zh-CN" sz="4000" dirty="0">
              <a:solidFill>
                <a:srgbClr val="2A8BBD"/>
              </a:solidFill>
              <a:cs typeface="+mn-ea"/>
              <a:sym typeface="+mn-lt"/>
            </a:endParaRPr>
          </a:p>
        </p:txBody>
      </p:sp>
      <p:sp>
        <p:nvSpPr>
          <p:cNvPr id="12" name="文本框 11"/>
          <p:cNvSpPr txBox="true"/>
          <p:nvPr/>
        </p:nvSpPr>
        <p:spPr>
          <a:xfrm>
            <a:off x="3880034" y="3578882"/>
            <a:ext cx="1429494" cy="707886"/>
          </a:xfrm>
          <a:prstGeom prst="rect">
            <a:avLst/>
          </a:prstGeom>
          <a:noFill/>
        </p:spPr>
        <p:txBody>
          <a:bodyPr wrap="none" rtlCol="0">
            <a:spAutoFit/>
          </a:bodyPr>
          <a:lstStyle/>
          <a:p>
            <a:pPr algn="ctr"/>
            <a:r>
              <a:rPr lang="en-US" altLang="zh-CN" sz="4000" dirty="0">
                <a:solidFill>
                  <a:srgbClr val="2A8BBD"/>
                </a:solidFill>
                <a:cs typeface="+mn-ea"/>
                <a:sym typeface="+mn-lt"/>
              </a:rPr>
              <a:t>TWO</a:t>
            </a:r>
            <a:endParaRPr lang="en-US" altLang="zh-CN" sz="4000" dirty="0">
              <a:solidFill>
                <a:srgbClr val="2A8BBD"/>
              </a:solidFill>
              <a:cs typeface="+mn-ea"/>
              <a:sym typeface="+mn-lt"/>
            </a:endParaRPr>
          </a:p>
        </p:txBody>
      </p:sp>
      <p:sp>
        <p:nvSpPr>
          <p:cNvPr id="13" name="文本框 12"/>
          <p:cNvSpPr txBox="true"/>
          <p:nvPr/>
        </p:nvSpPr>
        <p:spPr>
          <a:xfrm>
            <a:off x="6089543" y="3578807"/>
            <a:ext cx="1774846" cy="707886"/>
          </a:xfrm>
          <a:prstGeom prst="rect">
            <a:avLst/>
          </a:prstGeom>
          <a:noFill/>
        </p:spPr>
        <p:txBody>
          <a:bodyPr wrap="none" rtlCol="0">
            <a:spAutoFit/>
          </a:bodyPr>
          <a:lstStyle/>
          <a:p>
            <a:pPr algn="ctr"/>
            <a:r>
              <a:rPr lang="en-US" altLang="zh-CN" sz="4000" dirty="0">
                <a:solidFill>
                  <a:srgbClr val="2A8BBD"/>
                </a:solidFill>
                <a:cs typeface="+mn-ea"/>
                <a:sym typeface="+mn-lt"/>
              </a:rPr>
              <a:t>THREE</a:t>
            </a:r>
            <a:endParaRPr lang="en-US" altLang="zh-CN" sz="4000" dirty="0">
              <a:solidFill>
                <a:srgbClr val="2A8BBD"/>
              </a:solidFill>
              <a:cs typeface="+mn-ea"/>
              <a:sym typeface="+mn-lt"/>
            </a:endParaRPr>
          </a:p>
        </p:txBody>
      </p:sp>
      <p:sp>
        <p:nvSpPr>
          <p:cNvPr id="14" name="文本框 13"/>
          <p:cNvSpPr txBox="true"/>
          <p:nvPr/>
        </p:nvSpPr>
        <p:spPr>
          <a:xfrm>
            <a:off x="8660385" y="3578882"/>
            <a:ext cx="1593706" cy="707886"/>
          </a:xfrm>
          <a:prstGeom prst="rect">
            <a:avLst/>
          </a:prstGeom>
          <a:noFill/>
        </p:spPr>
        <p:txBody>
          <a:bodyPr wrap="none" rtlCol="0">
            <a:spAutoFit/>
          </a:bodyPr>
          <a:lstStyle/>
          <a:p>
            <a:pPr algn="ctr"/>
            <a:r>
              <a:rPr lang="en-US" altLang="zh-CN" sz="4000" dirty="0">
                <a:solidFill>
                  <a:srgbClr val="2A8BBD"/>
                </a:solidFill>
                <a:cs typeface="+mn-ea"/>
                <a:sym typeface="+mn-lt"/>
              </a:rPr>
              <a:t>FOUR</a:t>
            </a:r>
            <a:endParaRPr lang="en-US" altLang="zh-CN" sz="4000" dirty="0">
              <a:solidFill>
                <a:srgbClr val="2A8BBD"/>
              </a:solidFill>
              <a:cs typeface="+mn-ea"/>
              <a:sym typeface="+mn-lt"/>
            </a:endParaRPr>
          </a:p>
        </p:txBody>
      </p:sp>
      <p:sp>
        <p:nvSpPr>
          <p:cNvPr id="15" name="文本框 14"/>
          <p:cNvSpPr txBox="true"/>
          <p:nvPr/>
        </p:nvSpPr>
        <p:spPr>
          <a:xfrm>
            <a:off x="1351094" y="4466291"/>
            <a:ext cx="2043952" cy="1077218"/>
          </a:xfrm>
          <a:prstGeom prst="rect">
            <a:avLst/>
          </a:prstGeom>
          <a:noFill/>
        </p:spPr>
        <p:txBody>
          <a:bodyPr wrap="square" rtlCol="0">
            <a:spAutoFit/>
          </a:bodyPr>
          <a:lstStyle/>
          <a:p>
            <a:pPr algn="ctr"/>
            <a:r>
              <a:rPr lang="zh-CN" altLang="en-US" sz="3200" b="1" dirty="0" smtClean="0">
                <a:solidFill>
                  <a:schemeClr val="tx1">
                    <a:lumMod val="65000"/>
                    <a:lumOff val="35000"/>
                  </a:schemeClr>
                </a:solidFill>
                <a:cs typeface="+mn-ea"/>
                <a:sym typeface="+mn-lt"/>
              </a:rPr>
              <a:t>政策支持对象</a:t>
            </a:r>
            <a:endParaRPr lang="zh-CN" altLang="en-US" sz="3200" b="1" dirty="0">
              <a:solidFill>
                <a:schemeClr val="tx1">
                  <a:lumMod val="65000"/>
                  <a:lumOff val="35000"/>
                </a:schemeClr>
              </a:solidFill>
              <a:cs typeface="+mn-ea"/>
              <a:sym typeface="+mn-lt"/>
            </a:endParaRPr>
          </a:p>
        </p:txBody>
      </p:sp>
      <p:sp>
        <p:nvSpPr>
          <p:cNvPr id="17" name="文本框 16"/>
          <p:cNvSpPr txBox="true"/>
          <p:nvPr/>
        </p:nvSpPr>
        <p:spPr>
          <a:xfrm>
            <a:off x="6111389" y="4466851"/>
            <a:ext cx="1705834" cy="1077218"/>
          </a:xfrm>
          <a:prstGeom prst="rect">
            <a:avLst/>
          </a:prstGeom>
          <a:noFill/>
        </p:spPr>
        <p:txBody>
          <a:bodyPr wrap="square" rtlCol="0">
            <a:spAutoFit/>
          </a:bodyPr>
          <a:lstStyle/>
          <a:p>
            <a:pPr algn="ctr"/>
            <a:r>
              <a:rPr lang="zh-CN" altLang="en-US" sz="3200" b="1" dirty="0" smtClean="0">
                <a:solidFill>
                  <a:schemeClr val="tx1">
                    <a:lumMod val="65000"/>
                    <a:lumOff val="35000"/>
                  </a:schemeClr>
                </a:solidFill>
                <a:cs typeface="+mn-ea"/>
                <a:sym typeface="+mn-lt"/>
              </a:rPr>
              <a:t>政策申请流程</a:t>
            </a:r>
            <a:endParaRPr lang="zh-CN" altLang="en-US" sz="3200" b="1" dirty="0">
              <a:solidFill>
                <a:schemeClr val="tx1">
                  <a:lumMod val="65000"/>
                  <a:lumOff val="35000"/>
                </a:schemeClr>
              </a:solidFill>
              <a:cs typeface="+mn-ea"/>
              <a:sym typeface="+mn-lt"/>
            </a:endParaRPr>
          </a:p>
        </p:txBody>
      </p:sp>
      <p:sp>
        <p:nvSpPr>
          <p:cNvPr id="18" name="文本框 17"/>
          <p:cNvSpPr txBox="true"/>
          <p:nvPr/>
        </p:nvSpPr>
        <p:spPr>
          <a:xfrm>
            <a:off x="8319247" y="4493746"/>
            <a:ext cx="2268071" cy="1076325"/>
          </a:xfrm>
          <a:prstGeom prst="rect">
            <a:avLst/>
          </a:prstGeom>
          <a:noFill/>
        </p:spPr>
        <p:txBody>
          <a:bodyPr wrap="square" rtlCol="0">
            <a:spAutoFit/>
          </a:bodyPr>
          <a:lstStyle/>
          <a:p>
            <a:pPr algn="ctr"/>
            <a:r>
              <a:rPr lang="zh-CN" altLang="en-US" sz="3200" b="1" dirty="0" smtClean="0">
                <a:solidFill>
                  <a:schemeClr val="tx1">
                    <a:lumMod val="65000"/>
                    <a:lumOff val="35000"/>
                  </a:schemeClr>
                </a:solidFill>
                <a:latin typeface="+mj-ea"/>
                <a:ea typeface="+mj-ea"/>
                <a:cs typeface="+mn-ea"/>
                <a:sym typeface="+mn-lt"/>
              </a:rPr>
              <a:t>补贴发放及使用</a:t>
            </a:r>
            <a:endParaRPr lang="zh-CN" altLang="en-US" sz="3200" b="1" dirty="0">
              <a:solidFill>
                <a:schemeClr val="tx1">
                  <a:lumMod val="65000"/>
                  <a:lumOff val="35000"/>
                </a:schemeClr>
              </a:solidFill>
              <a:latin typeface="+mj-ea"/>
              <a:ea typeface="+mj-ea"/>
              <a:cs typeface="+mn-ea"/>
              <a:sym typeface="+mn-lt"/>
            </a:endParaRPr>
          </a:p>
        </p:txBody>
      </p:sp>
      <p:sp>
        <p:nvSpPr>
          <p:cNvPr id="20" name="文本框 14"/>
          <p:cNvSpPr txBox="true"/>
          <p:nvPr/>
        </p:nvSpPr>
        <p:spPr>
          <a:xfrm>
            <a:off x="3646358" y="4467074"/>
            <a:ext cx="2043952" cy="1077218"/>
          </a:xfrm>
          <a:prstGeom prst="rect">
            <a:avLst/>
          </a:prstGeom>
          <a:noFill/>
        </p:spPr>
        <p:txBody>
          <a:bodyPr wrap="square" rtlCol="0">
            <a:spAutoFit/>
          </a:bodyPr>
          <a:lstStyle/>
          <a:p>
            <a:pPr algn="ctr"/>
            <a:r>
              <a:rPr lang="zh-CN" altLang="en-US" sz="3200" b="1" dirty="0" smtClean="0">
                <a:solidFill>
                  <a:schemeClr val="tx1">
                    <a:lumMod val="65000"/>
                    <a:lumOff val="35000"/>
                  </a:schemeClr>
                </a:solidFill>
                <a:cs typeface="+mn-ea"/>
                <a:sym typeface="+mn-lt"/>
              </a:rPr>
              <a:t>政策支持内容</a:t>
            </a:r>
            <a:endParaRPr lang="zh-CN" altLang="en-US" sz="3200" b="1" dirty="0">
              <a:solidFill>
                <a:schemeClr val="tx1">
                  <a:lumMod val="65000"/>
                  <a:lumOff val="35000"/>
                </a:schemeClr>
              </a:solidFill>
              <a:cs typeface="+mn-ea"/>
              <a:sym typeface="+mn-lt"/>
            </a:endParaRPr>
          </a:p>
        </p:txBody>
      </p:sp>
    </p:spTree>
  </p:cSld>
  <p:clrMapOvr>
    <a:masterClrMapping/>
  </p:clrMapOvr>
  <p:transition advTm="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7351" y="507742"/>
            <a:ext cx="11477297" cy="5896303"/>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true"/>
          </p:cNvPicPr>
          <p:nvPr/>
        </p:nvPicPr>
        <p:blipFill rotWithShape="true">
          <a:blip r:embed="rId1" cstate="email"/>
          <a:srcRect/>
          <a:stretch>
            <a:fillRect/>
          </a:stretch>
        </p:blipFill>
        <p:spPr>
          <a:xfrm>
            <a:off x="10216056" y="4703507"/>
            <a:ext cx="2464238" cy="2517805"/>
          </a:xfrm>
          <a:prstGeom prst="rect">
            <a:avLst/>
          </a:prstGeom>
        </p:spPr>
      </p:pic>
      <p:pic>
        <p:nvPicPr>
          <p:cNvPr id="10" name="图片 9"/>
          <p:cNvPicPr>
            <a:picLocks noChangeAspect="true"/>
          </p:cNvPicPr>
          <p:nvPr/>
        </p:nvPicPr>
        <p:blipFill rotWithShape="true">
          <a:blip r:embed="rId2" cstate="email"/>
          <a:srcRect/>
          <a:stretch>
            <a:fillRect/>
          </a:stretch>
        </p:blipFill>
        <p:spPr>
          <a:xfrm rot="21153770">
            <a:off x="96014" y="-238545"/>
            <a:ext cx="2032830" cy="1615658"/>
          </a:xfrm>
          <a:prstGeom prst="rect">
            <a:avLst/>
          </a:prstGeom>
        </p:spPr>
      </p:pic>
      <p:sp>
        <p:nvSpPr>
          <p:cNvPr id="3" name="矩形 2"/>
          <p:cNvSpPr/>
          <p:nvPr/>
        </p:nvSpPr>
        <p:spPr>
          <a:xfrm>
            <a:off x="7249945" y="959224"/>
            <a:ext cx="3017408" cy="681317"/>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true"/>
          <p:nvPr/>
        </p:nvSpPr>
        <p:spPr>
          <a:xfrm>
            <a:off x="6684010" y="1882775"/>
            <a:ext cx="4476750" cy="3784600"/>
          </a:xfrm>
          <a:prstGeom prst="rect">
            <a:avLst/>
          </a:prstGeom>
          <a:noFill/>
        </p:spPr>
        <p:txBody>
          <a:bodyPr wrap="square" rtlCol="0">
            <a:spAutoFit/>
          </a:bodyPr>
          <a:lstStyle/>
          <a:p>
            <a:pPr indent="457200" algn="just">
              <a:lnSpc>
                <a:spcPct val="150000"/>
              </a:lnSpc>
            </a:pPr>
            <a:r>
              <a:rPr lang="zh-CN" altLang="en-US" sz="1600" dirty="0" smtClean="0">
                <a:solidFill>
                  <a:schemeClr val="bg1">
                    <a:lumMod val="50000"/>
                  </a:schemeClr>
                </a:solidFill>
                <a:latin typeface="+mn-ea"/>
                <a:cs typeface="+mn-ea"/>
                <a:sym typeface="+mn-lt"/>
              </a:rPr>
              <a:t>该项政策覆盖范围广泛，不仅包括在常普通高校，还包括职业院校和技工院校，主要有常州工学院、常州大学、江苏理工学院等</a:t>
            </a:r>
            <a:r>
              <a:rPr lang="en-US" altLang="zh-CN" sz="1600" b="1" dirty="0" smtClean="0">
                <a:solidFill>
                  <a:srgbClr val="FF0000"/>
                </a:solidFill>
                <a:latin typeface="+mn-ea"/>
                <a:cs typeface="+mn-ea"/>
                <a:sym typeface="+mn-lt"/>
              </a:rPr>
              <a:t>5</a:t>
            </a:r>
            <a:r>
              <a:rPr lang="zh-CN" altLang="en-US" sz="1600" b="1" dirty="0" smtClean="0">
                <a:solidFill>
                  <a:srgbClr val="FF0000"/>
                </a:solidFill>
                <a:latin typeface="+mn-ea"/>
                <a:cs typeface="+mn-ea"/>
                <a:sym typeface="+mn-lt"/>
              </a:rPr>
              <a:t>所本科院校</a:t>
            </a:r>
            <a:r>
              <a:rPr lang="zh-CN" altLang="en-US" sz="1600" dirty="0" smtClean="0">
                <a:solidFill>
                  <a:schemeClr val="bg1">
                    <a:lumMod val="50000"/>
                  </a:schemeClr>
                </a:solidFill>
                <a:latin typeface="+mn-ea"/>
                <a:cs typeface="+mn-ea"/>
                <a:sym typeface="+mn-lt"/>
              </a:rPr>
              <a:t>，常州信息职业技术学院、常州纺织服装职业技术学院等</a:t>
            </a:r>
            <a:r>
              <a:rPr lang="en-US" altLang="zh-CN" sz="1600" b="1" dirty="0" smtClean="0">
                <a:solidFill>
                  <a:srgbClr val="FF0000"/>
                </a:solidFill>
                <a:latin typeface="+mn-ea"/>
                <a:cs typeface="+mn-ea"/>
                <a:sym typeface="+mn-lt"/>
              </a:rPr>
              <a:t>7</a:t>
            </a:r>
            <a:r>
              <a:rPr lang="zh-CN" altLang="en-US" sz="1600" b="1" dirty="0" smtClean="0">
                <a:solidFill>
                  <a:srgbClr val="FF0000"/>
                </a:solidFill>
                <a:latin typeface="+mn-ea"/>
                <a:cs typeface="+mn-ea"/>
                <a:sym typeface="+mn-lt"/>
              </a:rPr>
              <a:t>所高职院校</a:t>
            </a:r>
            <a:r>
              <a:rPr lang="zh-CN" altLang="en-US" sz="1600" dirty="0" smtClean="0">
                <a:solidFill>
                  <a:schemeClr val="bg1">
                    <a:lumMod val="50000"/>
                  </a:schemeClr>
                </a:solidFill>
                <a:latin typeface="+mn-ea"/>
                <a:cs typeface="+mn-ea"/>
                <a:sym typeface="+mn-lt"/>
              </a:rPr>
              <a:t>，常州技师学院、常州交通技师学院等</a:t>
            </a:r>
            <a:r>
              <a:rPr lang="en-US" altLang="zh-CN" sz="1600" b="1" dirty="0" smtClean="0">
                <a:solidFill>
                  <a:srgbClr val="FF0000"/>
                </a:solidFill>
                <a:latin typeface="+mn-ea"/>
                <a:cs typeface="+mn-ea"/>
                <a:sym typeface="+mn-lt"/>
              </a:rPr>
              <a:t>8</a:t>
            </a:r>
            <a:r>
              <a:rPr lang="zh-CN" altLang="en-US" sz="1600" b="1" dirty="0" smtClean="0">
                <a:solidFill>
                  <a:srgbClr val="FF0000"/>
                </a:solidFill>
                <a:latin typeface="+mn-ea"/>
                <a:cs typeface="+mn-ea"/>
                <a:sym typeface="+mn-lt"/>
              </a:rPr>
              <a:t>所技工院校</a:t>
            </a:r>
            <a:r>
              <a:rPr lang="zh-CN" altLang="en-US" sz="1600" dirty="0" smtClean="0">
                <a:solidFill>
                  <a:schemeClr val="bg1">
                    <a:lumMod val="50000"/>
                  </a:schemeClr>
                </a:solidFill>
                <a:latin typeface="+mn-ea"/>
                <a:cs typeface="+mn-ea"/>
                <a:sym typeface="+mn-lt"/>
              </a:rPr>
              <a:t>，以及江苏联合职业技术学院常州刘国钧分院等</a:t>
            </a:r>
            <a:r>
              <a:rPr lang="en-US" altLang="zh-CN" sz="1600" b="1" dirty="0" smtClean="0">
                <a:solidFill>
                  <a:srgbClr val="FF0000"/>
                </a:solidFill>
                <a:latin typeface="+mn-ea"/>
                <a:cs typeface="+mn-ea"/>
                <a:sym typeface="+mn-lt"/>
              </a:rPr>
              <a:t>11</a:t>
            </a:r>
            <a:r>
              <a:rPr lang="zh-CN" altLang="en-US" sz="1600" b="1" dirty="0" smtClean="0">
                <a:solidFill>
                  <a:srgbClr val="FF0000"/>
                </a:solidFill>
                <a:latin typeface="+mn-ea"/>
                <a:cs typeface="+mn-ea"/>
                <a:sym typeface="+mn-lt"/>
              </a:rPr>
              <a:t>所分院（办学点）</a:t>
            </a:r>
            <a:r>
              <a:rPr lang="zh-CN" altLang="en-US" sz="1600" dirty="0" smtClean="0">
                <a:solidFill>
                  <a:schemeClr val="bg1">
                    <a:lumMod val="50000"/>
                  </a:schemeClr>
                </a:solidFill>
                <a:latin typeface="+mn-ea"/>
                <a:cs typeface="+mn-ea"/>
                <a:sym typeface="+mn-lt"/>
              </a:rPr>
              <a:t>，合计</a:t>
            </a:r>
            <a:r>
              <a:rPr lang="en-US" altLang="zh-CN" sz="1600" dirty="0" smtClean="0">
                <a:solidFill>
                  <a:schemeClr val="bg1">
                    <a:lumMod val="50000"/>
                  </a:schemeClr>
                </a:solidFill>
                <a:latin typeface="+mn-ea"/>
                <a:cs typeface="+mn-ea"/>
                <a:sym typeface="+mn-lt"/>
              </a:rPr>
              <a:t>31</a:t>
            </a:r>
            <a:r>
              <a:rPr lang="zh-CN" altLang="en-US" sz="1600" dirty="0" smtClean="0">
                <a:solidFill>
                  <a:schemeClr val="bg1">
                    <a:lumMod val="50000"/>
                  </a:schemeClr>
                </a:solidFill>
                <a:latin typeface="+mn-ea"/>
                <a:cs typeface="+mn-ea"/>
                <a:sym typeface="+mn-lt"/>
              </a:rPr>
              <a:t>所。上述</a:t>
            </a:r>
            <a:r>
              <a:rPr lang="en-US" altLang="zh-CN" sz="1600" dirty="0" smtClean="0">
                <a:solidFill>
                  <a:schemeClr val="bg1">
                    <a:lumMod val="50000"/>
                  </a:schemeClr>
                </a:solidFill>
                <a:latin typeface="+mn-ea"/>
                <a:cs typeface="+mn-ea"/>
                <a:sym typeface="+mn-lt"/>
              </a:rPr>
              <a:t>31</a:t>
            </a:r>
            <a:r>
              <a:rPr lang="zh-CN" altLang="en-US" sz="1600" dirty="0" smtClean="0">
                <a:solidFill>
                  <a:schemeClr val="bg1">
                    <a:lumMod val="50000"/>
                  </a:schemeClr>
                </a:solidFill>
                <a:latin typeface="+mn-ea"/>
                <a:cs typeface="+mn-ea"/>
                <a:sym typeface="+mn-lt"/>
              </a:rPr>
              <a:t>所学校</a:t>
            </a:r>
            <a:r>
              <a:rPr lang="en-US" altLang="zh-CN" sz="1600" dirty="0" smtClean="0">
                <a:solidFill>
                  <a:schemeClr val="bg1">
                    <a:lumMod val="50000"/>
                  </a:schemeClr>
                </a:solidFill>
                <a:latin typeface="+mn-ea"/>
                <a:cs typeface="+mn-ea"/>
                <a:sym typeface="+mn-lt"/>
              </a:rPr>
              <a:t>2022</a:t>
            </a:r>
            <a:r>
              <a:rPr lang="zh-CN" altLang="en-US" sz="1600" dirty="0" smtClean="0">
                <a:solidFill>
                  <a:schemeClr val="bg1">
                    <a:lumMod val="50000"/>
                  </a:schemeClr>
                </a:solidFill>
                <a:latin typeface="+mn-ea"/>
                <a:cs typeface="+mn-ea"/>
                <a:sym typeface="+mn-lt"/>
              </a:rPr>
              <a:t>年</a:t>
            </a:r>
            <a:r>
              <a:rPr lang="en-US" altLang="zh-CN" sz="1600" dirty="0" smtClean="0">
                <a:solidFill>
                  <a:schemeClr val="bg1">
                    <a:lumMod val="50000"/>
                  </a:schemeClr>
                </a:solidFill>
                <a:latin typeface="+mn-ea"/>
                <a:cs typeface="+mn-ea"/>
                <a:sym typeface="+mn-lt"/>
              </a:rPr>
              <a:t>-2025</a:t>
            </a:r>
            <a:r>
              <a:rPr lang="zh-CN" altLang="en-US" sz="1600" dirty="0" smtClean="0">
                <a:solidFill>
                  <a:schemeClr val="bg1">
                    <a:lumMod val="50000"/>
                  </a:schemeClr>
                </a:solidFill>
                <a:latin typeface="+mn-ea"/>
                <a:cs typeface="+mn-ea"/>
                <a:sym typeface="+mn-lt"/>
              </a:rPr>
              <a:t>年的留常就业创业的应届毕业生均可以申请享受住房公积金支持“青春留常”政策。</a:t>
            </a:r>
            <a:endParaRPr lang="en-US" altLang="zh-CN" sz="1600" dirty="0">
              <a:solidFill>
                <a:schemeClr val="bg1">
                  <a:lumMod val="50000"/>
                </a:schemeClr>
              </a:solidFill>
              <a:latin typeface="+mn-ea"/>
              <a:cs typeface="+mn-ea"/>
              <a:sym typeface="+mn-lt"/>
            </a:endParaRPr>
          </a:p>
        </p:txBody>
      </p:sp>
      <p:sp>
        <p:nvSpPr>
          <p:cNvPr id="6" name="文本框 5"/>
          <p:cNvSpPr txBox="true"/>
          <p:nvPr/>
        </p:nvSpPr>
        <p:spPr>
          <a:xfrm>
            <a:off x="7400551" y="1069564"/>
            <a:ext cx="2716306" cy="461665"/>
          </a:xfrm>
          <a:prstGeom prst="rect">
            <a:avLst/>
          </a:prstGeom>
          <a:noFill/>
        </p:spPr>
        <p:txBody>
          <a:bodyPr wrap="square" rtlCol="0">
            <a:spAutoFit/>
          </a:bodyPr>
          <a:lstStyle/>
          <a:p>
            <a:pPr algn="l"/>
            <a:r>
              <a:rPr lang="en-US" altLang="zh-CN" sz="2400" b="1" dirty="0" smtClean="0">
                <a:solidFill>
                  <a:srgbClr val="FFFFFF"/>
                </a:solidFill>
                <a:cs typeface="+mn-ea"/>
                <a:sym typeface="+mn-lt"/>
              </a:rPr>
              <a:t>1.  </a:t>
            </a:r>
            <a:r>
              <a:rPr lang="zh-CN" altLang="en-US" sz="2400" b="1" dirty="0" smtClean="0">
                <a:solidFill>
                  <a:srgbClr val="FFFFFF"/>
                </a:solidFill>
                <a:cs typeface="+mn-ea"/>
                <a:sym typeface="+mn-lt"/>
              </a:rPr>
              <a:t>政策支持对象</a:t>
            </a:r>
            <a:endParaRPr lang="zh-CN" sz="2400" b="1" dirty="0">
              <a:solidFill>
                <a:srgbClr val="FFFFFF"/>
              </a:solidFill>
              <a:cs typeface="+mn-ea"/>
              <a:sym typeface="+mn-lt"/>
            </a:endParaRPr>
          </a:p>
        </p:txBody>
      </p:sp>
      <p:pic>
        <p:nvPicPr>
          <p:cNvPr id="11" name="图片 10"/>
          <p:cNvPicPr>
            <a:picLocks noChangeAspect="true"/>
          </p:cNvPicPr>
          <p:nvPr/>
        </p:nvPicPr>
        <p:blipFill>
          <a:blip r:embed="rId3" cstate="email"/>
          <a:stretch>
            <a:fillRect/>
          </a:stretch>
        </p:blipFill>
        <p:spPr>
          <a:xfrm>
            <a:off x="1075055" y="1501775"/>
            <a:ext cx="5090795" cy="4175125"/>
          </a:xfrm>
          <a:prstGeom prst="rect">
            <a:avLst/>
          </a:prstGeom>
        </p:spPr>
      </p:pic>
    </p:spTree>
  </p:cSld>
  <p:clrMapOvr>
    <a:masterClrMapping/>
  </p:clrMapOvr>
  <p:transition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ine"/>
          <p:cNvSpPr/>
          <p:nvPr/>
        </p:nvSpPr>
        <p:spPr>
          <a:xfrm>
            <a:off x="2492797" y="3593777"/>
            <a:ext cx="8936123" cy="0"/>
          </a:xfrm>
          <a:prstGeom prst="line">
            <a:avLst/>
          </a:prstGeom>
          <a:ln w="6350">
            <a:solidFill>
              <a:schemeClr val="tx1">
                <a:alpha val="25000"/>
              </a:schemeClr>
            </a:solidFill>
            <a:miter lim="400000"/>
          </a:ln>
        </p:spPr>
        <p:txBody>
          <a:bodyPr lIns="19050" tIns="19050" rIns="19050" bIns="19050" anchor="ctr"/>
          <a:lstStyle/>
          <a:p>
            <a:pPr algn="ctr">
              <a:lnSpc>
                <a:spcPct val="100000"/>
              </a:lnSpc>
              <a:defRPr sz="3200" spc="0">
                <a:latin typeface="Helvetica Light"/>
                <a:ea typeface="Helvetica Light"/>
                <a:cs typeface="Helvetica Light"/>
                <a:sym typeface="Helvetica Light"/>
              </a:defRPr>
            </a:pPr>
            <a:endParaRPr sz="1200">
              <a:cs typeface="+mn-ea"/>
              <a:sym typeface="+mn-lt"/>
            </a:endParaRPr>
          </a:p>
        </p:txBody>
      </p:sp>
      <p:grpSp>
        <p:nvGrpSpPr>
          <p:cNvPr id="12" name="组合 49"/>
          <p:cNvGrpSpPr/>
          <p:nvPr/>
        </p:nvGrpSpPr>
        <p:grpSpPr>
          <a:xfrm>
            <a:off x="8494954" y="1174850"/>
            <a:ext cx="3283585" cy="4687007"/>
            <a:chOff x="9367345" y="939056"/>
            <a:chExt cx="3282782" cy="4685860"/>
          </a:xfrm>
        </p:grpSpPr>
        <p:sp>
          <p:nvSpPr>
            <p:cNvPr id="51" name="2010"/>
            <p:cNvSpPr txBox="true"/>
            <p:nvPr/>
          </p:nvSpPr>
          <p:spPr>
            <a:xfrm>
              <a:off x="9367345" y="939056"/>
              <a:ext cx="3282782" cy="370114"/>
            </a:xfrm>
            <a:prstGeom prst="rect">
              <a:avLst/>
            </a:prstGeom>
            <a:ln w="12700">
              <a:miter lim="400000"/>
            </a:ln>
          </p:spPr>
          <p:txBody>
            <a:bodyPr wrap="square" lIns="19050" tIns="19050" rIns="19050" bIns="19050">
              <a:spAutoFit/>
            </a:bodyPr>
            <a:lstStyle>
              <a:defPPr>
                <a:defRPr lang="zh-CN"/>
              </a:defPPr>
              <a:lvl1pPr>
                <a:lnSpc>
                  <a:spcPct val="90000"/>
                </a:lnSpc>
                <a:defRPr sz="2800" b="1" cap="all" spc="150">
                  <a:gradFill>
                    <a:gsLst>
                      <a:gs pos="0">
                        <a:schemeClr val="accent1"/>
                      </a:gs>
                      <a:gs pos="100000">
                        <a:schemeClr val="accent4"/>
                      </a:gs>
                    </a:gsLst>
                    <a:lin ang="2700000" scaled="false"/>
                  </a:gradFill>
                  <a:latin typeface="+mj-lt"/>
                  <a:ea typeface="+mj-ea"/>
                  <a:cs typeface="+mj-cs"/>
                </a:defRPr>
              </a:lvl1pPr>
            </a:lstStyle>
            <a:p>
              <a:r>
                <a:rPr lang="en-US" altLang="zh-CN" sz="2400" dirty="0">
                  <a:solidFill>
                    <a:srgbClr val="C00000"/>
                  </a:solidFill>
                  <a:latin typeface="+mn-lt"/>
                  <a:ea typeface="+mn-ea"/>
                  <a:cs typeface="+mn-ea"/>
                  <a:sym typeface="+mn-lt"/>
                </a:rPr>
                <a:t>3. </a:t>
              </a:r>
              <a:r>
                <a:rPr lang="zh-CN" altLang="en-US" sz="2400" dirty="0">
                  <a:solidFill>
                    <a:srgbClr val="C00000"/>
                  </a:solidFill>
                  <a:latin typeface="+mn-lt"/>
                  <a:ea typeface="+mn-ea"/>
                  <a:cs typeface="+mn-ea"/>
                  <a:sym typeface="+mn-lt"/>
                </a:rPr>
                <a:t>贷款额度</a:t>
              </a:r>
              <a:r>
                <a:rPr lang="zh-CN" altLang="en-US" sz="2400" dirty="0" smtClean="0">
                  <a:solidFill>
                    <a:srgbClr val="C00000"/>
                  </a:solidFill>
                  <a:latin typeface="+mn-lt"/>
                  <a:ea typeface="+mn-ea"/>
                  <a:cs typeface="+mn-ea"/>
                  <a:sym typeface="+mn-lt"/>
                </a:rPr>
                <a:t>支持</a:t>
              </a:r>
              <a:r>
                <a:rPr lang="en-US" altLang="zh-CN" sz="2400" dirty="0" smtClean="0">
                  <a:solidFill>
                    <a:srgbClr val="C00000"/>
                  </a:solidFill>
                  <a:latin typeface="+mn-lt"/>
                  <a:ea typeface="+mn-ea"/>
                  <a:cs typeface="+mn-ea"/>
                  <a:sym typeface="+mn-lt"/>
                </a:rPr>
                <a:t>20</a:t>
              </a:r>
              <a:r>
                <a:rPr lang="zh-CN" altLang="en-US" sz="2400" dirty="0" smtClean="0">
                  <a:solidFill>
                    <a:srgbClr val="C00000"/>
                  </a:solidFill>
                  <a:latin typeface="+mn-lt"/>
                  <a:ea typeface="+mn-ea"/>
                  <a:cs typeface="+mn-ea"/>
                  <a:sym typeface="+mn-lt"/>
                </a:rPr>
                <a:t>万</a:t>
              </a:r>
              <a:endParaRPr sz="2400" dirty="0">
                <a:solidFill>
                  <a:srgbClr val="C00000"/>
                </a:solidFill>
                <a:latin typeface="+mn-lt"/>
                <a:ea typeface="+mn-ea"/>
                <a:cs typeface="+mn-ea"/>
                <a:sym typeface="+mn-lt"/>
              </a:endParaRPr>
            </a:p>
          </p:txBody>
        </p:sp>
        <p:sp>
          <p:nvSpPr>
            <p:cNvPr id="52" name="Lorem ipsum sit lom dolor sit amet, consectetur sit amet adipiscing. Lorem."/>
            <p:cNvSpPr txBox="true"/>
            <p:nvPr/>
          </p:nvSpPr>
          <p:spPr>
            <a:xfrm>
              <a:off x="9690942" y="1514413"/>
              <a:ext cx="2635329" cy="4110503"/>
            </a:xfrm>
            <a:prstGeom prst="rect">
              <a:avLst/>
            </a:prstGeom>
          </p:spPr>
          <p:txBody>
            <a:bodyPr wrap="square">
              <a:spAutoFit/>
            </a:bodyPr>
            <a:lstStyle>
              <a:defPPr>
                <a:defRPr lang="zh-CN"/>
              </a:defPPr>
              <a:lvl1pPr>
                <a:lnSpc>
                  <a:spcPct val="150000"/>
                </a:lnSpc>
                <a:defRPr sz="1200">
                  <a:latin typeface="+mn-ea"/>
                </a:defRPr>
              </a:lvl1pPr>
            </a:lstStyle>
            <a:p>
              <a:pPr algn="just"/>
              <a:r>
                <a:rPr lang="zh-CN" altLang="en-US" sz="1600" dirty="0">
                  <a:solidFill>
                    <a:schemeClr val="bg2">
                      <a:lumMod val="50000"/>
                    </a:schemeClr>
                  </a:solidFill>
                  <a:latin typeface="+mj-ea"/>
                  <a:ea typeface="+mj-ea"/>
                  <a:cs typeface="+mn-ea"/>
                  <a:sym typeface="+mn-lt"/>
                </a:rPr>
                <a:t>      享受首次缴存补贴的毕业生，毕业后</a:t>
              </a:r>
              <a:r>
                <a:rPr lang="en-US" altLang="zh-CN" sz="1600" dirty="0">
                  <a:solidFill>
                    <a:schemeClr val="bg2">
                      <a:lumMod val="50000"/>
                    </a:schemeClr>
                  </a:solidFill>
                  <a:latin typeface="+mj-ea"/>
                  <a:ea typeface="+mj-ea"/>
                  <a:cs typeface="+mn-ea"/>
                  <a:sym typeface="+mn-lt"/>
                </a:rPr>
                <a:t>5</a:t>
              </a:r>
              <a:r>
                <a:rPr lang="zh-CN" altLang="en-US" sz="1600" dirty="0">
                  <a:solidFill>
                    <a:schemeClr val="bg2">
                      <a:lumMod val="50000"/>
                    </a:schemeClr>
                  </a:solidFill>
                  <a:latin typeface="+mj-ea"/>
                  <a:ea typeface="+mj-ea"/>
                  <a:cs typeface="+mn-ea"/>
                  <a:sym typeface="+mn-lt"/>
                </a:rPr>
                <a:t>年内在常州市首次购买自住住房且符合住房公积金贷款条件，如果借款人住房公积金均无购房类使用记录的</a:t>
              </a:r>
              <a:r>
                <a:rPr lang="en-US" altLang="zh-CN" sz="1600" dirty="0">
                  <a:solidFill>
                    <a:schemeClr val="bg2">
                      <a:lumMod val="50000"/>
                    </a:schemeClr>
                  </a:solidFill>
                  <a:latin typeface="+mj-ea"/>
                  <a:ea typeface="+mj-ea"/>
                  <a:cs typeface="+mn-ea"/>
                  <a:sym typeface="+mn-lt"/>
                </a:rPr>
                <a:t>,</a:t>
              </a:r>
              <a:r>
                <a:rPr lang="zh-CN" altLang="en-US" sz="1600" dirty="0">
                  <a:solidFill>
                    <a:schemeClr val="bg2">
                      <a:lumMod val="50000"/>
                    </a:schemeClr>
                  </a:solidFill>
                  <a:latin typeface="+mj-ea"/>
                  <a:ea typeface="+mj-ea"/>
                  <a:cs typeface="+mn-ea"/>
                  <a:sym typeface="+mn-lt"/>
                </a:rPr>
                <a:t>单笔贷款可在实际贷款金额基础上增加</a:t>
              </a:r>
              <a:r>
                <a:rPr lang="zh-CN" altLang="en-US" sz="1600" b="1" dirty="0">
                  <a:solidFill>
                    <a:srgbClr val="FF0000"/>
                  </a:solidFill>
                  <a:latin typeface="+mj-ea"/>
                  <a:ea typeface="+mj-ea"/>
                  <a:cs typeface="+mn-ea"/>
                  <a:sym typeface="+mn-lt"/>
                </a:rPr>
                <a:t>最高</a:t>
              </a:r>
              <a:r>
                <a:rPr lang="en-US" altLang="zh-CN" sz="1600" b="1" dirty="0">
                  <a:solidFill>
                    <a:srgbClr val="FF0000"/>
                  </a:solidFill>
                  <a:latin typeface="+mj-ea"/>
                  <a:ea typeface="+mj-ea"/>
                  <a:cs typeface="+mn-ea"/>
                  <a:sym typeface="+mn-lt"/>
                </a:rPr>
                <a:t>20</a:t>
              </a:r>
              <a:r>
                <a:rPr lang="zh-CN" altLang="en-US" sz="1600" b="1" dirty="0">
                  <a:solidFill>
                    <a:srgbClr val="FF0000"/>
                  </a:solidFill>
                  <a:latin typeface="+mj-ea"/>
                  <a:ea typeface="+mj-ea"/>
                  <a:cs typeface="+mn-ea"/>
                  <a:sym typeface="+mn-lt"/>
                </a:rPr>
                <a:t>万元的贷款</a:t>
              </a:r>
              <a:r>
                <a:rPr lang="zh-CN" altLang="en-US" sz="1600" dirty="0">
                  <a:solidFill>
                    <a:schemeClr val="bg2">
                      <a:lumMod val="50000"/>
                    </a:schemeClr>
                  </a:solidFill>
                  <a:latin typeface="+mj-ea"/>
                  <a:ea typeface="+mj-ea"/>
                  <a:cs typeface="+mn-ea"/>
                  <a:sym typeface="+mn-lt"/>
                </a:rPr>
                <a:t>支持，但单笔贷款金额不得超过常州市住房公积金管理委员会规定的最高贷款金额。</a:t>
              </a:r>
              <a:endParaRPr lang="en-US" altLang="zh-CN" sz="1400" dirty="0">
                <a:solidFill>
                  <a:schemeClr val="bg2">
                    <a:lumMod val="50000"/>
                  </a:schemeClr>
                </a:solidFill>
                <a:latin typeface="+mj-ea"/>
                <a:ea typeface="+mj-ea"/>
                <a:cs typeface="+mn-ea"/>
                <a:sym typeface="+mn-lt"/>
              </a:endParaRPr>
            </a:p>
          </p:txBody>
        </p:sp>
      </p:grpSp>
      <p:grpSp>
        <p:nvGrpSpPr>
          <p:cNvPr id="13" name="组合 52"/>
          <p:cNvGrpSpPr/>
          <p:nvPr/>
        </p:nvGrpSpPr>
        <p:grpSpPr>
          <a:xfrm>
            <a:off x="3344100" y="1156016"/>
            <a:ext cx="4831712" cy="1966806"/>
            <a:chOff x="3510998" y="4213764"/>
            <a:chExt cx="4757745" cy="1966320"/>
          </a:xfrm>
        </p:grpSpPr>
        <p:sp>
          <p:nvSpPr>
            <p:cNvPr id="54" name="2008"/>
            <p:cNvSpPr txBox="true"/>
            <p:nvPr/>
          </p:nvSpPr>
          <p:spPr>
            <a:xfrm>
              <a:off x="3776488" y="4213764"/>
              <a:ext cx="4266326" cy="370779"/>
            </a:xfrm>
            <a:prstGeom prst="rect">
              <a:avLst/>
            </a:prstGeom>
            <a:ln w="12700">
              <a:miter lim="400000"/>
            </a:ln>
          </p:spPr>
          <p:txBody>
            <a:bodyPr wrap="square" lIns="19050" tIns="19050" rIns="19050" bIns="19050">
              <a:spAutoFit/>
            </a:bodyPr>
            <a:lstStyle>
              <a:lvl1pPr algn="l">
                <a:lnSpc>
                  <a:spcPct val="90000"/>
                </a:lnSpc>
                <a:defRPr sz="5000" cap="all" spc="150">
                  <a:latin typeface="+mj-lt"/>
                  <a:ea typeface="+mj-ea"/>
                  <a:cs typeface="+mj-cs"/>
                  <a:sym typeface="Montserrat-Bold"/>
                </a:defRPr>
              </a:lvl1pPr>
            </a:lstStyle>
            <a:p>
              <a:pPr algn="just"/>
              <a:r>
                <a:rPr lang="en-US" altLang="zh-CN" sz="2400" b="1" dirty="0">
                  <a:solidFill>
                    <a:srgbClr val="C00000"/>
                  </a:solidFill>
                  <a:latin typeface="+mn-lt"/>
                  <a:ea typeface="+mn-ea"/>
                  <a:cs typeface="+mn-ea"/>
                  <a:sym typeface="+mn-lt"/>
                </a:rPr>
                <a:t>1. </a:t>
              </a:r>
              <a:r>
                <a:rPr lang="zh-CN" altLang="en-US" sz="2400" b="1" dirty="0">
                  <a:solidFill>
                    <a:srgbClr val="C00000"/>
                  </a:solidFill>
                  <a:latin typeface="+mn-lt"/>
                  <a:ea typeface="+mn-ea"/>
                  <a:cs typeface="+mn-ea"/>
                  <a:sym typeface="+mn-lt"/>
                </a:rPr>
                <a:t>首次缴存</a:t>
              </a:r>
              <a:r>
                <a:rPr lang="zh-CN" altLang="en-US" sz="2400" b="1" dirty="0" smtClean="0">
                  <a:solidFill>
                    <a:srgbClr val="C00000"/>
                  </a:solidFill>
                  <a:latin typeface="+mn-lt"/>
                  <a:ea typeface="+mn-ea"/>
                  <a:cs typeface="+mn-ea"/>
                  <a:sym typeface="+mn-lt"/>
                </a:rPr>
                <a:t>补贴</a:t>
              </a:r>
              <a:r>
                <a:rPr lang="en-US" altLang="zh-CN" sz="2400" b="1" dirty="0" smtClean="0">
                  <a:solidFill>
                    <a:srgbClr val="C00000"/>
                  </a:solidFill>
                  <a:latin typeface="+mn-lt"/>
                  <a:ea typeface="+mn-ea"/>
                  <a:cs typeface="+mn-ea"/>
                  <a:sym typeface="+mn-lt"/>
                </a:rPr>
                <a:t>300</a:t>
              </a:r>
              <a:r>
                <a:rPr lang="zh-CN" altLang="en-US" sz="2400" b="1" dirty="0" smtClean="0">
                  <a:solidFill>
                    <a:srgbClr val="C00000"/>
                  </a:solidFill>
                  <a:latin typeface="+mn-lt"/>
                  <a:ea typeface="+mn-ea"/>
                  <a:cs typeface="+mn-ea"/>
                  <a:sym typeface="+mn-lt"/>
                </a:rPr>
                <a:t>元</a:t>
              </a:r>
              <a:endParaRPr sz="2400" b="1" dirty="0">
                <a:solidFill>
                  <a:srgbClr val="C00000"/>
                </a:solidFill>
                <a:latin typeface="+mn-lt"/>
                <a:ea typeface="+mn-ea"/>
                <a:cs typeface="+mn-ea"/>
                <a:sym typeface="+mn-lt"/>
              </a:endParaRPr>
            </a:p>
          </p:txBody>
        </p:sp>
        <p:sp>
          <p:nvSpPr>
            <p:cNvPr id="55" name="Lorem ipsum sit lom dolor sit amet, consectetur sit amet adipiscing. Lorem ipsum. Lorem ipsum sit lom dolor."/>
            <p:cNvSpPr txBox="true"/>
            <p:nvPr/>
          </p:nvSpPr>
          <p:spPr>
            <a:xfrm>
              <a:off x="3510998" y="4610812"/>
              <a:ext cx="4757745" cy="1569272"/>
            </a:xfrm>
            <a:prstGeom prst="rect">
              <a:avLst/>
            </a:prstGeom>
          </p:spPr>
          <p:txBody>
            <a:bodyPr wrap="square">
              <a:spAutoFit/>
            </a:bodyPr>
            <a:lstStyle>
              <a:defPPr>
                <a:defRPr lang="zh-CN"/>
              </a:defPPr>
              <a:lvl1pPr>
                <a:lnSpc>
                  <a:spcPct val="150000"/>
                </a:lnSpc>
                <a:defRPr sz="1200">
                  <a:solidFill>
                    <a:schemeClr val="bg1"/>
                  </a:solidFill>
                  <a:latin typeface="+mn-ea"/>
                </a:defRPr>
              </a:lvl1pPr>
            </a:lstStyle>
            <a:p>
              <a:pPr indent="457200" algn="just"/>
              <a:r>
                <a:rPr lang="zh-CN" altLang="en-US" sz="1600" dirty="0">
                  <a:solidFill>
                    <a:schemeClr val="bg2">
                      <a:lumMod val="50000"/>
                    </a:schemeClr>
                  </a:solidFill>
                  <a:latin typeface="+mj-ea"/>
                  <a:ea typeface="+mj-ea"/>
                  <a:cs typeface="+mn-ea"/>
                  <a:sym typeface="+mn-lt"/>
                </a:rPr>
                <a:t>毕业生毕业前与</a:t>
              </a:r>
              <a:r>
                <a:rPr lang="zh-CN" altLang="en-US" sz="1600" b="1" dirty="0">
                  <a:solidFill>
                    <a:srgbClr val="C00000"/>
                  </a:solidFill>
                  <a:latin typeface="+mj-ea"/>
                  <a:ea typeface="+mj-ea"/>
                  <a:cs typeface="+mn-ea"/>
                  <a:sym typeface="+mn-lt"/>
                </a:rPr>
                <a:t>在常单位</a:t>
              </a:r>
              <a:r>
                <a:rPr lang="zh-CN" altLang="en-US" sz="1600" dirty="0">
                  <a:solidFill>
                    <a:schemeClr val="bg2">
                      <a:lumMod val="50000"/>
                    </a:schemeClr>
                  </a:solidFill>
                  <a:latin typeface="+mj-ea"/>
                  <a:ea typeface="+mj-ea"/>
                  <a:cs typeface="+mn-ea"/>
                  <a:sym typeface="+mn-lt"/>
                </a:rPr>
                <a:t>签订毕业生就业协议书且申请设立住房公积金个人账户</a:t>
              </a:r>
              <a:r>
                <a:rPr lang="en-US" altLang="zh-CN" sz="1600" dirty="0">
                  <a:solidFill>
                    <a:schemeClr val="bg2">
                      <a:lumMod val="50000"/>
                    </a:schemeClr>
                  </a:solidFill>
                  <a:latin typeface="+mj-ea"/>
                  <a:ea typeface="+mj-ea"/>
                  <a:cs typeface="+mn-ea"/>
                  <a:sym typeface="+mn-lt"/>
                </a:rPr>
                <a:t>,</a:t>
              </a:r>
              <a:r>
                <a:rPr lang="zh-CN" altLang="en-US" sz="1600" dirty="0">
                  <a:solidFill>
                    <a:schemeClr val="bg2">
                      <a:lumMod val="50000"/>
                    </a:schemeClr>
                  </a:solidFill>
                  <a:latin typeface="+mj-ea"/>
                  <a:ea typeface="+mj-ea"/>
                  <a:cs typeface="+mn-ea"/>
                  <a:sym typeface="+mn-lt"/>
                </a:rPr>
                <a:t>或毕业前未签订毕业生就业</a:t>
              </a:r>
              <a:r>
                <a:rPr lang="zh-CN" altLang="en-US" sz="1600" dirty="0" smtClean="0">
                  <a:solidFill>
                    <a:schemeClr val="bg2">
                      <a:lumMod val="50000"/>
                    </a:schemeClr>
                  </a:solidFill>
                  <a:latin typeface="+mj-ea"/>
                  <a:ea typeface="+mj-ea"/>
                  <a:cs typeface="+mn-ea"/>
                  <a:sym typeface="+mn-lt"/>
                </a:rPr>
                <a:t>协议书但毕业当年以</a:t>
              </a:r>
              <a:r>
                <a:rPr lang="zh-CN" altLang="en-US" sz="1600" dirty="0">
                  <a:solidFill>
                    <a:schemeClr val="bg2">
                      <a:lumMod val="50000"/>
                    </a:schemeClr>
                  </a:solidFill>
                  <a:latin typeface="+mj-ea"/>
                  <a:ea typeface="+mj-ea"/>
                  <a:cs typeface="+mn-ea"/>
                  <a:sym typeface="+mn-lt"/>
                </a:rPr>
                <a:t>灵活就业人员身份设立住房公积金个人账户的，可获得</a:t>
              </a:r>
              <a:r>
                <a:rPr lang="zh-CN" altLang="en-US" sz="1600" b="1" dirty="0">
                  <a:solidFill>
                    <a:srgbClr val="FF0000"/>
                  </a:solidFill>
                  <a:latin typeface="+mj-ea"/>
                  <a:ea typeface="+mj-ea"/>
                  <a:cs typeface="+mn-ea"/>
                  <a:sym typeface="+mn-lt"/>
                </a:rPr>
                <a:t>首次缴存补贴</a:t>
              </a:r>
              <a:r>
                <a:rPr lang="en-US" altLang="zh-CN" sz="1600" b="1" dirty="0">
                  <a:solidFill>
                    <a:srgbClr val="FF0000"/>
                  </a:solidFill>
                  <a:latin typeface="+mj-ea"/>
                  <a:ea typeface="+mj-ea"/>
                  <a:cs typeface="+mn-ea"/>
                  <a:sym typeface="+mn-lt"/>
                </a:rPr>
                <a:t>300</a:t>
              </a:r>
              <a:r>
                <a:rPr lang="zh-CN" altLang="en-US" sz="1600" b="1" dirty="0">
                  <a:solidFill>
                    <a:srgbClr val="FF0000"/>
                  </a:solidFill>
                  <a:latin typeface="+mj-ea"/>
                  <a:ea typeface="+mj-ea"/>
                  <a:cs typeface="+mn-ea"/>
                  <a:sym typeface="+mn-lt"/>
                </a:rPr>
                <a:t>元</a:t>
              </a:r>
              <a:r>
                <a:rPr lang="zh-CN" altLang="en-US" sz="1600" dirty="0">
                  <a:solidFill>
                    <a:schemeClr val="bg2">
                      <a:lumMod val="50000"/>
                    </a:schemeClr>
                  </a:solidFill>
                  <a:latin typeface="+mj-ea"/>
                  <a:ea typeface="+mj-ea"/>
                  <a:cs typeface="+mn-ea"/>
                  <a:sym typeface="+mn-lt"/>
                </a:rPr>
                <a:t>。</a:t>
              </a:r>
              <a:endParaRPr lang="en-US" altLang="zh-CN" sz="1400" dirty="0">
                <a:solidFill>
                  <a:schemeClr val="bg2">
                    <a:lumMod val="50000"/>
                  </a:schemeClr>
                </a:solidFill>
                <a:latin typeface="+mj-ea"/>
                <a:ea typeface="+mj-ea"/>
                <a:cs typeface="+mn-ea"/>
                <a:sym typeface="+mn-lt"/>
              </a:endParaRPr>
            </a:p>
          </p:txBody>
        </p:sp>
      </p:grpSp>
      <p:sp>
        <p:nvSpPr>
          <p:cNvPr id="28" name="矩形 27"/>
          <p:cNvSpPr/>
          <p:nvPr/>
        </p:nvSpPr>
        <p:spPr>
          <a:xfrm>
            <a:off x="369309" y="306294"/>
            <a:ext cx="3483571" cy="681317"/>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cs typeface="+mn-ea"/>
                <a:sym typeface="+mn-lt"/>
              </a:rPr>
              <a:t>2. </a:t>
            </a:r>
            <a:r>
              <a:rPr lang="zh-CN" altLang="en-US" sz="3200" b="1" dirty="0" smtClean="0">
                <a:cs typeface="+mn-ea"/>
                <a:sym typeface="+mn-lt"/>
              </a:rPr>
              <a:t>政策支持内容</a:t>
            </a:r>
            <a:endParaRPr lang="zh-CN" altLang="en-US" sz="3200" b="1" dirty="0">
              <a:cs typeface="+mn-ea"/>
              <a:sym typeface="+mn-lt"/>
            </a:endParaRPr>
          </a:p>
        </p:txBody>
      </p:sp>
      <p:pic>
        <p:nvPicPr>
          <p:cNvPr id="29" name="图片 28"/>
          <p:cNvPicPr>
            <a:picLocks noChangeAspect="true"/>
          </p:cNvPicPr>
          <p:nvPr/>
        </p:nvPicPr>
        <p:blipFill>
          <a:blip r:embed="rId1" cstate="email"/>
          <a:stretch>
            <a:fillRect/>
          </a:stretch>
        </p:blipFill>
        <p:spPr>
          <a:xfrm>
            <a:off x="369532" y="1160742"/>
            <a:ext cx="2910819" cy="2259106"/>
          </a:xfrm>
          <a:prstGeom prst="rect">
            <a:avLst/>
          </a:prstGeom>
        </p:spPr>
      </p:pic>
      <p:grpSp>
        <p:nvGrpSpPr>
          <p:cNvPr id="31" name="组合 46"/>
          <p:cNvGrpSpPr/>
          <p:nvPr/>
        </p:nvGrpSpPr>
        <p:grpSpPr>
          <a:xfrm>
            <a:off x="3343860" y="4011166"/>
            <a:ext cx="4745355" cy="1659255"/>
            <a:chOff x="7906898" y="997643"/>
            <a:chExt cx="4744194" cy="1658845"/>
          </a:xfrm>
        </p:grpSpPr>
        <p:sp>
          <p:nvSpPr>
            <p:cNvPr id="32" name="2009"/>
            <p:cNvSpPr txBox="true"/>
            <p:nvPr/>
          </p:nvSpPr>
          <p:spPr>
            <a:xfrm>
              <a:off x="8035625" y="997643"/>
              <a:ext cx="4214686" cy="370779"/>
            </a:xfrm>
            <a:prstGeom prst="rect">
              <a:avLst/>
            </a:prstGeom>
            <a:ln w="12700">
              <a:miter lim="400000"/>
            </a:ln>
          </p:spPr>
          <p:txBody>
            <a:bodyPr wrap="square" lIns="19050" tIns="19050" rIns="19050" bIns="19050">
              <a:spAutoFit/>
            </a:bodyPr>
            <a:lstStyle>
              <a:defPPr>
                <a:defRPr lang="zh-CN"/>
              </a:defPPr>
              <a:lvl1pPr>
                <a:lnSpc>
                  <a:spcPct val="90000"/>
                </a:lnSpc>
                <a:defRPr sz="2800" b="1" cap="all" spc="150">
                  <a:gradFill>
                    <a:gsLst>
                      <a:gs pos="0">
                        <a:schemeClr val="accent1"/>
                      </a:gs>
                      <a:gs pos="100000">
                        <a:schemeClr val="accent4"/>
                      </a:gs>
                    </a:gsLst>
                    <a:lin ang="2700000" scaled="false"/>
                  </a:gradFill>
                  <a:latin typeface="+mj-lt"/>
                  <a:ea typeface="+mj-ea"/>
                  <a:cs typeface="+mj-cs"/>
                </a:defRPr>
              </a:lvl1pPr>
            </a:lstStyle>
            <a:p>
              <a:r>
                <a:rPr lang="en-US" altLang="zh-CN" sz="2400" dirty="0">
                  <a:solidFill>
                    <a:srgbClr val="C00000"/>
                  </a:solidFill>
                  <a:latin typeface="+mn-lt"/>
                  <a:ea typeface="+mn-ea"/>
                  <a:cs typeface="+mn-ea"/>
                  <a:sym typeface="+mn-lt"/>
                </a:rPr>
                <a:t>2. </a:t>
              </a:r>
              <a:r>
                <a:rPr lang="zh-CN" altLang="en-US" sz="2400" dirty="0">
                  <a:solidFill>
                    <a:srgbClr val="C00000"/>
                  </a:solidFill>
                  <a:latin typeface="+mn-lt"/>
                  <a:ea typeface="+mn-ea"/>
                  <a:cs typeface="+mn-ea"/>
                  <a:sym typeface="+mn-lt"/>
                </a:rPr>
                <a:t>留常缴存</a:t>
              </a:r>
              <a:r>
                <a:rPr lang="zh-CN" altLang="en-US" sz="2400" dirty="0" smtClean="0">
                  <a:solidFill>
                    <a:srgbClr val="C00000"/>
                  </a:solidFill>
                  <a:latin typeface="+mn-lt"/>
                  <a:ea typeface="+mn-ea"/>
                  <a:cs typeface="+mn-ea"/>
                  <a:sym typeface="+mn-lt"/>
                </a:rPr>
                <a:t>补贴</a:t>
              </a:r>
              <a:r>
                <a:rPr lang="en-US" altLang="zh-CN" sz="2400" dirty="0" smtClean="0">
                  <a:solidFill>
                    <a:srgbClr val="C00000"/>
                  </a:solidFill>
                  <a:latin typeface="+mn-lt"/>
                  <a:ea typeface="+mn-ea"/>
                  <a:cs typeface="+mn-ea"/>
                  <a:sym typeface="+mn-lt"/>
                </a:rPr>
                <a:t>2500</a:t>
              </a:r>
              <a:r>
                <a:rPr lang="zh-CN" altLang="en-US" sz="2400" dirty="0" smtClean="0">
                  <a:solidFill>
                    <a:srgbClr val="C00000"/>
                  </a:solidFill>
                  <a:latin typeface="+mn-lt"/>
                  <a:ea typeface="+mn-ea"/>
                  <a:cs typeface="+mn-ea"/>
                  <a:sym typeface="+mn-lt"/>
                </a:rPr>
                <a:t>元</a:t>
              </a:r>
              <a:endParaRPr sz="2400" dirty="0">
                <a:solidFill>
                  <a:srgbClr val="C00000"/>
                </a:solidFill>
                <a:latin typeface="+mn-lt"/>
                <a:ea typeface="+mn-ea"/>
                <a:cs typeface="+mn-ea"/>
                <a:sym typeface="+mn-lt"/>
              </a:endParaRPr>
            </a:p>
          </p:txBody>
        </p:sp>
        <p:sp>
          <p:nvSpPr>
            <p:cNvPr id="33" name="Lorem ipsum sit lom dolor sit amet, consectetur sit amet adip."/>
            <p:cNvSpPr txBox="true"/>
            <p:nvPr/>
          </p:nvSpPr>
          <p:spPr>
            <a:xfrm>
              <a:off x="7906898" y="1457904"/>
              <a:ext cx="4744194" cy="1198584"/>
            </a:xfrm>
            <a:prstGeom prst="rect">
              <a:avLst/>
            </a:prstGeom>
          </p:spPr>
          <p:txBody>
            <a:bodyPr wrap="square">
              <a:spAutoFit/>
            </a:bodyPr>
            <a:lstStyle>
              <a:defPPr>
                <a:defRPr lang="zh-CN"/>
              </a:defPPr>
              <a:lvl1pPr>
                <a:lnSpc>
                  <a:spcPct val="150000"/>
                </a:lnSpc>
                <a:defRPr sz="1200">
                  <a:latin typeface="+mn-ea"/>
                </a:defRPr>
              </a:lvl1pPr>
            </a:lstStyle>
            <a:p>
              <a:pPr algn="just"/>
              <a:r>
                <a:rPr lang="zh-CN" altLang="en-US" sz="1600" dirty="0">
                  <a:solidFill>
                    <a:schemeClr val="bg2">
                      <a:lumMod val="50000"/>
                    </a:schemeClr>
                  </a:solidFill>
                  <a:latin typeface="+mj-lt"/>
                  <a:cs typeface="+mn-ea"/>
                  <a:sym typeface="+mn-lt"/>
                </a:rPr>
                <a:t>      享受首次缴存补贴的毕业生，毕业次年的</a:t>
              </a:r>
              <a:r>
                <a:rPr lang="en-US" altLang="zh-CN" sz="1600" dirty="0">
                  <a:solidFill>
                    <a:schemeClr val="bg2">
                      <a:lumMod val="50000"/>
                    </a:schemeClr>
                  </a:solidFill>
                  <a:latin typeface="+mj-lt"/>
                  <a:cs typeface="+mn-ea"/>
                  <a:sym typeface="+mn-lt"/>
                </a:rPr>
                <a:t>7</a:t>
              </a:r>
              <a:r>
                <a:rPr lang="zh-CN" altLang="en-US" sz="1600" dirty="0">
                  <a:solidFill>
                    <a:schemeClr val="bg2">
                      <a:lumMod val="50000"/>
                    </a:schemeClr>
                  </a:solidFill>
                  <a:latin typeface="+mj-lt"/>
                  <a:cs typeface="+mn-ea"/>
                  <a:sym typeface="+mn-lt"/>
                </a:rPr>
                <a:t>月份前在常州市依法缴纳社会保险费累计满</a:t>
              </a:r>
              <a:r>
                <a:rPr lang="en-US" altLang="zh-CN" sz="1600" dirty="0">
                  <a:solidFill>
                    <a:schemeClr val="bg2">
                      <a:lumMod val="50000"/>
                    </a:schemeClr>
                  </a:solidFill>
                  <a:latin typeface="+mj-lt"/>
                  <a:cs typeface="+mn-ea"/>
                  <a:sym typeface="+mn-lt"/>
                </a:rPr>
                <a:t>6</a:t>
              </a:r>
              <a:r>
                <a:rPr lang="zh-CN" altLang="en-US" sz="1600" dirty="0">
                  <a:solidFill>
                    <a:schemeClr val="bg2">
                      <a:lumMod val="50000"/>
                    </a:schemeClr>
                  </a:solidFill>
                  <a:latin typeface="+mj-lt"/>
                  <a:cs typeface="+mn-ea"/>
                  <a:sym typeface="+mn-lt"/>
                </a:rPr>
                <a:t>个月的，可</a:t>
              </a:r>
              <a:r>
                <a:rPr lang="zh-CN" altLang="en-US" sz="1600" dirty="0" smtClean="0">
                  <a:solidFill>
                    <a:schemeClr val="bg2">
                      <a:lumMod val="50000"/>
                    </a:schemeClr>
                  </a:solidFill>
                  <a:latin typeface="+mj-lt"/>
                  <a:cs typeface="+mn-ea"/>
                  <a:sym typeface="+mn-lt"/>
                </a:rPr>
                <a:t>获得一次性</a:t>
              </a:r>
              <a:r>
                <a:rPr lang="zh-CN" altLang="en-US" sz="1600" b="1" dirty="0" smtClean="0">
                  <a:solidFill>
                    <a:srgbClr val="FF0000"/>
                  </a:solidFill>
                  <a:latin typeface="+mj-lt"/>
                  <a:cs typeface="+mn-ea"/>
                  <a:sym typeface="+mn-lt"/>
                </a:rPr>
                <a:t>留</a:t>
              </a:r>
              <a:r>
                <a:rPr lang="zh-CN" altLang="en-US" sz="1600" b="1" dirty="0">
                  <a:solidFill>
                    <a:srgbClr val="FF0000"/>
                  </a:solidFill>
                  <a:latin typeface="+mj-lt"/>
                  <a:cs typeface="+mn-ea"/>
                  <a:sym typeface="+mn-lt"/>
                </a:rPr>
                <a:t>常缴存补贴</a:t>
              </a:r>
              <a:r>
                <a:rPr lang="en-US" altLang="zh-CN" sz="1600" b="1" dirty="0">
                  <a:solidFill>
                    <a:srgbClr val="FF0000"/>
                  </a:solidFill>
                  <a:latin typeface="+mj-lt"/>
                  <a:cs typeface="+mn-ea"/>
                  <a:sym typeface="+mn-lt"/>
                </a:rPr>
                <a:t>2500</a:t>
              </a:r>
              <a:r>
                <a:rPr lang="zh-CN" altLang="en-US" sz="1600" b="1" dirty="0">
                  <a:solidFill>
                    <a:srgbClr val="FF0000"/>
                  </a:solidFill>
                  <a:latin typeface="+mj-lt"/>
                  <a:cs typeface="+mn-ea"/>
                  <a:sym typeface="+mn-lt"/>
                </a:rPr>
                <a:t>元</a:t>
              </a:r>
              <a:r>
                <a:rPr lang="zh-CN" altLang="en-US" sz="1600" dirty="0">
                  <a:solidFill>
                    <a:schemeClr val="bg2">
                      <a:lumMod val="50000"/>
                    </a:schemeClr>
                  </a:solidFill>
                  <a:latin typeface="+mj-lt"/>
                  <a:cs typeface="+mn-ea"/>
                  <a:sym typeface="+mn-lt"/>
                </a:rPr>
                <a:t>。</a:t>
              </a:r>
              <a:endParaRPr lang="en-US" altLang="zh-CN" sz="1600" dirty="0">
                <a:solidFill>
                  <a:schemeClr val="bg2">
                    <a:lumMod val="50000"/>
                  </a:schemeClr>
                </a:solidFill>
                <a:latin typeface="+mj-lt"/>
                <a:cs typeface="+mn-ea"/>
                <a:sym typeface="+mn-lt"/>
              </a:endParaRPr>
            </a:p>
          </p:txBody>
        </p:sp>
      </p:grpSp>
      <p:pic>
        <p:nvPicPr>
          <p:cNvPr id="34" name="图片 33"/>
          <p:cNvPicPr>
            <a:picLocks noChangeAspect="true"/>
          </p:cNvPicPr>
          <p:nvPr/>
        </p:nvPicPr>
        <p:blipFill rotWithShape="true">
          <a:blip r:embed="rId2" cstate="email"/>
          <a:srcRect/>
          <a:stretch>
            <a:fillRect/>
          </a:stretch>
        </p:blipFill>
        <p:spPr>
          <a:xfrm>
            <a:off x="149849" y="3710903"/>
            <a:ext cx="2464238" cy="2517805"/>
          </a:xfrm>
          <a:prstGeom prst="rect">
            <a:avLst/>
          </a:prstGeom>
        </p:spPr>
      </p:pic>
      <p:pic>
        <p:nvPicPr>
          <p:cNvPr id="10" name="图片 9"/>
          <p:cNvPicPr>
            <a:picLocks noChangeAspect="true"/>
          </p:cNvPicPr>
          <p:nvPr/>
        </p:nvPicPr>
        <p:blipFill rotWithShape="true">
          <a:blip r:embed="rId3" cstate="email"/>
          <a:srcRect/>
          <a:stretch>
            <a:fillRect/>
          </a:stretch>
        </p:blipFill>
        <p:spPr>
          <a:xfrm>
            <a:off x="11272147" y="-131632"/>
            <a:ext cx="1035050" cy="1270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02615" y="529590"/>
            <a:ext cx="10986770" cy="589661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刘建顺 武进分中心综合科长 13775078119</a:t>
            </a:r>
            <a:endParaRPr lang="zh-CN" altLang="en-US">
              <a:cs typeface="+mn-ea"/>
              <a:sym typeface="+mn-lt"/>
            </a:endParaRPr>
          </a:p>
        </p:txBody>
      </p:sp>
      <p:pic>
        <p:nvPicPr>
          <p:cNvPr id="9" name="图片 8"/>
          <p:cNvPicPr>
            <a:picLocks noChangeAspect="true"/>
          </p:cNvPicPr>
          <p:nvPr/>
        </p:nvPicPr>
        <p:blipFill rotWithShape="true">
          <a:blip r:embed="rId1" cstate="email"/>
          <a:srcRect/>
          <a:stretch>
            <a:fillRect/>
          </a:stretch>
        </p:blipFill>
        <p:spPr>
          <a:xfrm>
            <a:off x="10216056" y="4703507"/>
            <a:ext cx="2464238" cy="2517805"/>
          </a:xfrm>
          <a:prstGeom prst="rect">
            <a:avLst/>
          </a:prstGeom>
        </p:spPr>
      </p:pic>
      <p:pic>
        <p:nvPicPr>
          <p:cNvPr id="10" name="图片 9"/>
          <p:cNvPicPr>
            <a:picLocks noChangeAspect="true"/>
          </p:cNvPicPr>
          <p:nvPr/>
        </p:nvPicPr>
        <p:blipFill rotWithShape="true">
          <a:blip r:embed="rId2" cstate="email"/>
          <a:srcRect/>
          <a:stretch>
            <a:fillRect/>
          </a:stretch>
        </p:blipFill>
        <p:spPr>
          <a:xfrm rot="21153770">
            <a:off x="96014" y="-238545"/>
            <a:ext cx="2032830" cy="1615658"/>
          </a:xfrm>
          <a:prstGeom prst="rect">
            <a:avLst/>
          </a:prstGeom>
        </p:spPr>
      </p:pic>
      <p:sp>
        <p:nvSpPr>
          <p:cNvPr id="4" name="文本框 3"/>
          <p:cNvSpPr txBox="true"/>
          <p:nvPr/>
        </p:nvSpPr>
        <p:spPr>
          <a:xfrm>
            <a:off x="5747385" y="4391025"/>
            <a:ext cx="4683125" cy="418191"/>
          </a:xfrm>
          <a:prstGeom prst="rect">
            <a:avLst/>
          </a:prstGeom>
          <a:noFill/>
        </p:spPr>
        <p:txBody>
          <a:bodyPr wrap="square" rtlCol="0">
            <a:spAutoFit/>
          </a:bodyPr>
          <a:lstStyle/>
          <a:p>
            <a:pPr algn="r">
              <a:lnSpc>
                <a:spcPct val="150000"/>
              </a:lnSpc>
            </a:pPr>
            <a:endParaRPr lang="zh-CN" altLang="en-US" sz="1600" dirty="0">
              <a:solidFill>
                <a:schemeClr val="bg1"/>
              </a:solidFill>
              <a:cs typeface="+mn-ea"/>
              <a:sym typeface="+mn-lt"/>
            </a:endParaRPr>
          </a:p>
        </p:txBody>
      </p:sp>
      <p:grpSp>
        <p:nvGrpSpPr>
          <p:cNvPr id="5" name="组合 13"/>
          <p:cNvGrpSpPr/>
          <p:nvPr/>
        </p:nvGrpSpPr>
        <p:grpSpPr>
          <a:xfrm>
            <a:off x="2021271" y="1088639"/>
            <a:ext cx="4516502" cy="1085031"/>
            <a:chOff x="1917447" y="1740560"/>
            <a:chExt cx="4713588" cy="813773"/>
          </a:xfrm>
        </p:grpSpPr>
        <p:sp>
          <p:nvSpPr>
            <p:cNvPr id="15" name="文本框 146"/>
            <p:cNvSpPr txBox="true"/>
            <p:nvPr/>
          </p:nvSpPr>
          <p:spPr>
            <a:xfrm>
              <a:off x="1945430" y="2024700"/>
              <a:ext cx="4685605" cy="5296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80604020202020204" pitchFamily="34" charset="0"/>
                </a:defRPr>
              </a:lvl2pPr>
              <a:lvl3pPr marL="914400" fontAlgn="base">
                <a:spcBef>
                  <a:spcPct val="0"/>
                </a:spcBef>
                <a:spcAft>
                  <a:spcPct val="0"/>
                </a:spcAft>
                <a:defRPr>
                  <a:latin typeface="Calibri" panose="020F0502020204030204" pitchFamily="34" charset="0"/>
                  <a:cs typeface="Arial" panose="02080604020202020204" pitchFamily="34" charset="0"/>
                </a:defRPr>
              </a:lvl3pPr>
              <a:lvl4pPr marL="1371600" fontAlgn="base">
                <a:spcBef>
                  <a:spcPct val="0"/>
                </a:spcBef>
                <a:spcAft>
                  <a:spcPct val="0"/>
                </a:spcAft>
                <a:defRPr>
                  <a:latin typeface="Calibri" panose="020F0502020204030204" pitchFamily="34" charset="0"/>
                  <a:cs typeface="Arial" panose="02080604020202020204" pitchFamily="34" charset="0"/>
                </a:defRPr>
              </a:lvl4pPr>
              <a:lvl5pPr marL="1828800" fontAlgn="base">
                <a:spcBef>
                  <a:spcPct val="0"/>
                </a:spcBef>
                <a:spcAft>
                  <a:spcPct val="0"/>
                </a:spcAft>
                <a:defRPr>
                  <a:latin typeface="Calibri" panose="020F0502020204030204" pitchFamily="34" charset="0"/>
                  <a:cs typeface="Arial" panose="02080604020202020204" pitchFamily="34" charset="0"/>
                </a:defRPr>
              </a:lvl5pPr>
              <a:lvl6pPr marL="2286000" defTabSz="914400">
                <a:defRPr>
                  <a:latin typeface="Calibri" panose="020F0502020204030204" pitchFamily="34" charset="0"/>
                  <a:cs typeface="Arial" panose="02080604020202020204" pitchFamily="34" charset="0"/>
                </a:defRPr>
              </a:lvl6pPr>
              <a:lvl7pPr marL="2743200" defTabSz="914400">
                <a:defRPr>
                  <a:latin typeface="Calibri" panose="020F0502020204030204" pitchFamily="34" charset="0"/>
                  <a:cs typeface="Arial" panose="02080604020202020204" pitchFamily="34" charset="0"/>
                </a:defRPr>
              </a:lvl7pPr>
              <a:lvl8pPr marL="3200400" defTabSz="914400">
                <a:defRPr>
                  <a:latin typeface="Calibri" panose="020F0502020204030204" pitchFamily="34" charset="0"/>
                  <a:cs typeface="Arial" panose="02080604020202020204" pitchFamily="34" charset="0"/>
                </a:defRPr>
              </a:lvl8pPr>
              <a:lvl9pPr marL="3657600" defTabSz="914400">
                <a:defRPr>
                  <a:latin typeface="Calibri" panose="020F0502020204030204" pitchFamily="34" charset="0"/>
                  <a:cs typeface="Arial" panose="02080604020202020204" pitchFamily="34" charset="0"/>
                </a:defRPr>
              </a:lvl9pPr>
            </a:lstStyle>
            <a:p>
              <a:pPr>
                <a:lnSpc>
                  <a:spcPct val="120000"/>
                </a:lnSpc>
              </a:pPr>
              <a:r>
                <a:rPr lang="zh-CN" altLang="en-US" sz="1800" dirty="0">
                  <a:solidFill>
                    <a:schemeClr val="tx1">
                      <a:lumMod val="65000"/>
                      <a:lumOff val="35000"/>
                    </a:schemeClr>
                  </a:solidFill>
                  <a:latin typeface="+mn-lt"/>
                  <a:sym typeface="+mn-lt"/>
                </a:rPr>
                <a:t>毕业生可通过扫描中心提供的二维码，在了解住房公积金支持在常高校毕业生“青春留常”</a:t>
              </a:r>
              <a:r>
                <a:rPr lang="zh-CN" altLang="en-US" sz="1800" dirty="0" smtClean="0">
                  <a:solidFill>
                    <a:schemeClr val="tx1">
                      <a:lumMod val="65000"/>
                      <a:lumOff val="35000"/>
                    </a:schemeClr>
                  </a:solidFill>
                  <a:latin typeface="+mn-lt"/>
                  <a:sym typeface="+mn-lt"/>
                </a:rPr>
                <a:t>申请须知后，根据界面显示填写基本信息，提交</a:t>
              </a:r>
              <a:r>
                <a:rPr lang="zh-CN" altLang="en-US" sz="1800" dirty="0">
                  <a:solidFill>
                    <a:schemeClr val="tx1">
                      <a:lumMod val="65000"/>
                      <a:lumOff val="35000"/>
                    </a:schemeClr>
                  </a:solidFill>
                  <a:latin typeface="+mn-lt"/>
                  <a:sym typeface="+mn-lt"/>
                </a:rPr>
                <a:t>申请</a:t>
              </a:r>
              <a:r>
                <a:rPr lang="zh-CN" altLang="en-US" sz="1800" dirty="0">
                  <a:solidFill>
                    <a:schemeClr val="tx1">
                      <a:lumMod val="50000"/>
                      <a:lumOff val="50000"/>
                    </a:schemeClr>
                  </a:solidFill>
                  <a:latin typeface="+mn-lt"/>
                  <a:sym typeface="+mn-lt"/>
                </a:rPr>
                <a:t>。</a:t>
              </a:r>
              <a:endParaRPr lang="en-US" altLang="zh-CN" sz="1800" dirty="0">
                <a:solidFill>
                  <a:schemeClr val="tx1">
                    <a:lumMod val="50000"/>
                    <a:lumOff val="50000"/>
                  </a:schemeClr>
                </a:solidFill>
                <a:latin typeface="+mn-lt"/>
                <a:sym typeface="+mn-lt"/>
              </a:endParaRPr>
            </a:p>
          </p:txBody>
        </p:sp>
        <p:sp>
          <p:nvSpPr>
            <p:cNvPr id="16" name="文本框 145"/>
            <p:cNvSpPr txBox="true"/>
            <p:nvPr/>
          </p:nvSpPr>
          <p:spPr>
            <a:xfrm>
              <a:off x="1917447" y="1740560"/>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865" dirty="0">
                  <a:solidFill>
                    <a:schemeClr val="tx1">
                      <a:lumMod val="65000"/>
                      <a:lumOff val="35000"/>
                    </a:schemeClr>
                  </a:solidFill>
                  <a:sym typeface="+mn-lt"/>
                </a:rPr>
                <a:t>提交申请</a:t>
              </a:r>
              <a:endParaRPr lang="zh-CN" altLang="en-US" sz="1865" dirty="0">
                <a:solidFill>
                  <a:schemeClr val="tx1">
                    <a:lumMod val="65000"/>
                    <a:lumOff val="35000"/>
                  </a:schemeClr>
                </a:solidFill>
                <a:sym typeface="+mn-lt"/>
              </a:endParaRPr>
            </a:p>
          </p:txBody>
        </p:sp>
      </p:grpSp>
      <p:grpSp>
        <p:nvGrpSpPr>
          <p:cNvPr id="6" name="组合 18"/>
          <p:cNvGrpSpPr/>
          <p:nvPr/>
        </p:nvGrpSpPr>
        <p:grpSpPr>
          <a:xfrm>
            <a:off x="5585179" y="3690013"/>
            <a:ext cx="5235220" cy="2169818"/>
            <a:chOff x="1913416" y="1783125"/>
            <a:chExt cx="4307442" cy="1439637"/>
          </a:xfrm>
        </p:grpSpPr>
        <p:sp>
          <p:nvSpPr>
            <p:cNvPr id="20" name="文本框 146"/>
            <p:cNvSpPr txBox="true"/>
            <p:nvPr/>
          </p:nvSpPr>
          <p:spPr>
            <a:xfrm>
              <a:off x="1913416" y="1929574"/>
              <a:ext cx="4307442" cy="12931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80604020202020204" pitchFamily="34" charset="0"/>
                </a:defRPr>
              </a:lvl2pPr>
              <a:lvl3pPr marL="914400" fontAlgn="base">
                <a:spcBef>
                  <a:spcPct val="0"/>
                </a:spcBef>
                <a:spcAft>
                  <a:spcPct val="0"/>
                </a:spcAft>
                <a:defRPr>
                  <a:latin typeface="Calibri" panose="020F0502020204030204" pitchFamily="34" charset="0"/>
                  <a:cs typeface="Arial" panose="02080604020202020204" pitchFamily="34" charset="0"/>
                </a:defRPr>
              </a:lvl3pPr>
              <a:lvl4pPr marL="1371600" fontAlgn="base">
                <a:spcBef>
                  <a:spcPct val="0"/>
                </a:spcBef>
                <a:spcAft>
                  <a:spcPct val="0"/>
                </a:spcAft>
                <a:defRPr>
                  <a:latin typeface="Calibri" panose="020F0502020204030204" pitchFamily="34" charset="0"/>
                  <a:cs typeface="Arial" panose="02080604020202020204" pitchFamily="34" charset="0"/>
                </a:defRPr>
              </a:lvl4pPr>
              <a:lvl5pPr marL="1828800" fontAlgn="base">
                <a:spcBef>
                  <a:spcPct val="0"/>
                </a:spcBef>
                <a:spcAft>
                  <a:spcPct val="0"/>
                </a:spcAft>
                <a:defRPr>
                  <a:latin typeface="Calibri" panose="020F0502020204030204" pitchFamily="34" charset="0"/>
                  <a:cs typeface="Arial" panose="02080604020202020204" pitchFamily="34" charset="0"/>
                </a:defRPr>
              </a:lvl5pPr>
              <a:lvl6pPr marL="2286000" defTabSz="914400">
                <a:defRPr>
                  <a:latin typeface="Calibri" panose="020F0502020204030204" pitchFamily="34" charset="0"/>
                  <a:cs typeface="Arial" panose="02080604020202020204" pitchFamily="34" charset="0"/>
                </a:defRPr>
              </a:lvl6pPr>
              <a:lvl7pPr marL="2743200" defTabSz="914400">
                <a:defRPr>
                  <a:latin typeface="Calibri" panose="020F0502020204030204" pitchFamily="34" charset="0"/>
                  <a:cs typeface="Arial" panose="02080604020202020204" pitchFamily="34" charset="0"/>
                </a:defRPr>
              </a:lvl7pPr>
              <a:lvl8pPr marL="3200400" defTabSz="914400">
                <a:defRPr>
                  <a:latin typeface="Calibri" panose="020F0502020204030204" pitchFamily="34" charset="0"/>
                  <a:cs typeface="Arial" panose="02080604020202020204" pitchFamily="34" charset="0"/>
                </a:defRPr>
              </a:lvl8pPr>
              <a:lvl9pPr marL="3657600" defTabSz="914400">
                <a:defRPr>
                  <a:latin typeface="Calibri" panose="020F0502020204030204" pitchFamily="34" charset="0"/>
                  <a:cs typeface="Arial" panose="02080604020202020204" pitchFamily="34" charset="0"/>
                </a:defRPr>
              </a:lvl9pPr>
            </a:lstStyle>
            <a:p>
              <a:pPr>
                <a:lnSpc>
                  <a:spcPct val="100000"/>
                </a:lnSpc>
              </a:pPr>
              <a:endParaRPr lang="en-US" altLang="zh-CN" sz="1600" dirty="0" smtClean="0">
                <a:solidFill>
                  <a:schemeClr val="tx1">
                    <a:lumMod val="65000"/>
                    <a:lumOff val="35000"/>
                  </a:schemeClr>
                </a:solidFill>
                <a:latin typeface="+mj-ea"/>
                <a:ea typeface="+mj-ea"/>
                <a:sym typeface="+mn-lt"/>
              </a:endParaRPr>
            </a:p>
            <a:p>
              <a:pPr>
                <a:lnSpc>
                  <a:spcPct val="100000"/>
                </a:lnSpc>
              </a:pPr>
              <a:r>
                <a:rPr lang="zh-CN" altLang="en-US" sz="1600" dirty="0" smtClean="0">
                  <a:solidFill>
                    <a:schemeClr val="tx1">
                      <a:lumMod val="65000"/>
                      <a:lumOff val="35000"/>
                    </a:schemeClr>
                  </a:solidFill>
                  <a:latin typeface="+mj-ea"/>
                  <a:ea typeface="+mj-ea"/>
                  <a:sym typeface="+mn-lt"/>
                </a:rPr>
                <a:t>毕业</a:t>
              </a:r>
              <a:r>
                <a:rPr lang="zh-CN" altLang="en-US" sz="1600" dirty="0">
                  <a:solidFill>
                    <a:schemeClr val="tx1">
                      <a:lumMod val="65000"/>
                      <a:lumOff val="35000"/>
                    </a:schemeClr>
                  </a:solidFill>
                  <a:latin typeface="+mj-ea"/>
                  <a:ea typeface="+mj-ea"/>
                  <a:sym typeface="+mn-lt"/>
                </a:rPr>
                <a:t>前与在常单位签订毕业生就业协议书且尚未设立住房公积金个人账户的毕业生，公积金中心根据毕业生申请，为其设立住房公积金个人账户</a:t>
              </a:r>
              <a:r>
                <a:rPr lang="zh-CN" altLang="en-US" sz="1600" dirty="0" smtClean="0">
                  <a:solidFill>
                    <a:schemeClr val="tx1">
                      <a:lumMod val="65000"/>
                      <a:lumOff val="35000"/>
                    </a:schemeClr>
                  </a:solidFill>
                  <a:latin typeface="+mj-ea"/>
                  <a:ea typeface="+mj-ea"/>
                  <a:sym typeface="+mn-lt"/>
                </a:rPr>
                <a:t>。（</a:t>
              </a:r>
              <a:r>
                <a:rPr lang="zh-CN" altLang="en-US" sz="1600" dirty="0" smtClean="0">
                  <a:solidFill>
                    <a:srgbClr val="C00000"/>
                  </a:solidFill>
                  <a:latin typeface="+mj-ea"/>
                  <a:ea typeface="+mj-ea"/>
                  <a:sym typeface="+mn-lt"/>
                </a:rPr>
                <a:t>账户设立后，毕业生会收到公积金中心发送的告知短信）</a:t>
              </a:r>
              <a:endParaRPr lang="en-US" altLang="zh-CN" sz="1600" dirty="0" smtClean="0">
                <a:solidFill>
                  <a:srgbClr val="C00000"/>
                </a:solidFill>
                <a:latin typeface="+mj-ea"/>
                <a:ea typeface="+mj-ea"/>
                <a:sym typeface="+mn-lt"/>
              </a:endParaRPr>
            </a:p>
            <a:p>
              <a:pPr>
                <a:lnSpc>
                  <a:spcPct val="100000"/>
                </a:lnSpc>
              </a:pPr>
              <a:r>
                <a:rPr lang="zh-CN" altLang="en-US" sz="1600" dirty="0" smtClean="0">
                  <a:solidFill>
                    <a:schemeClr val="tx1">
                      <a:lumMod val="65000"/>
                      <a:lumOff val="35000"/>
                    </a:schemeClr>
                  </a:solidFill>
                  <a:latin typeface="+mj-ea"/>
                  <a:ea typeface="+mj-ea"/>
                  <a:sym typeface="+mn-lt"/>
                </a:rPr>
                <a:t>毕业</a:t>
              </a:r>
              <a:r>
                <a:rPr lang="zh-CN" altLang="en-US" sz="1600" dirty="0">
                  <a:solidFill>
                    <a:schemeClr val="tx1">
                      <a:lumMod val="65000"/>
                      <a:lumOff val="35000"/>
                    </a:schemeClr>
                  </a:solidFill>
                  <a:latin typeface="+mj-ea"/>
                  <a:ea typeface="+mj-ea"/>
                  <a:sym typeface="+mn-lt"/>
                </a:rPr>
                <a:t>前已设立住房公积金个人账户，或毕业后以灵活就业人员身份设立住房公积金个人账户的，公积金中心不再另外为其设立住房公积金个人账户</a:t>
              </a:r>
              <a:r>
                <a:rPr lang="zh-CN" altLang="en-US" sz="1600" dirty="0" smtClean="0">
                  <a:solidFill>
                    <a:schemeClr val="tx1">
                      <a:lumMod val="65000"/>
                      <a:lumOff val="35000"/>
                    </a:schemeClr>
                  </a:solidFill>
                  <a:latin typeface="+mj-ea"/>
                  <a:ea typeface="+mj-ea"/>
                  <a:sym typeface="+mn-lt"/>
                </a:rPr>
                <a:t>。</a:t>
              </a:r>
              <a:endParaRPr lang="en-US" altLang="zh-CN" sz="1600" dirty="0" smtClean="0">
                <a:solidFill>
                  <a:schemeClr val="tx1">
                    <a:lumMod val="65000"/>
                    <a:lumOff val="35000"/>
                  </a:schemeClr>
                </a:solidFill>
                <a:latin typeface="+mj-ea"/>
                <a:ea typeface="+mj-ea"/>
                <a:sym typeface="+mn-lt"/>
              </a:endParaRPr>
            </a:p>
            <a:p>
              <a:pPr>
                <a:lnSpc>
                  <a:spcPct val="150000"/>
                </a:lnSpc>
              </a:pPr>
              <a:endParaRPr lang="en-US" altLang="zh-CN" sz="1600" dirty="0">
                <a:solidFill>
                  <a:schemeClr val="tx1">
                    <a:lumMod val="65000"/>
                    <a:lumOff val="35000"/>
                  </a:schemeClr>
                </a:solidFill>
                <a:latin typeface="+mj-ea"/>
                <a:ea typeface="+mj-ea"/>
                <a:sym typeface="+mn-lt"/>
              </a:endParaRPr>
            </a:p>
          </p:txBody>
        </p:sp>
        <p:sp>
          <p:nvSpPr>
            <p:cNvPr id="21" name="文本框 145"/>
            <p:cNvSpPr txBox="true"/>
            <p:nvPr/>
          </p:nvSpPr>
          <p:spPr>
            <a:xfrm>
              <a:off x="1956261" y="1783125"/>
              <a:ext cx="2940453"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865" dirty="0" smtClean="0">
                  <a:solidFill>
                    <a:schemeClr val="tx1">
                      <a:lumMod val="65000"/>
                      <a:lumOff val="35000"/>
                    </a:schemeClr>
                  </a:solidFill>
                  <a:sym typeface="+mn-lt"/>
                </a:rPr>
                <a:t>设立</a:t>
              </a:r>
              <a:r>
                <a:rPr lang="zh-CN" altLang="en-US" sz="1865" dirty="0">
                  <a:solidFill>
                    <a:schemeClr val="tx1">
                      <a:lumMod val="65000"/>
                      <a:lumOff val="35000"/>
                    </a:schemeClr>
                  </a:solidFill>
                  <a:sym typeface="+mn-lt"/>
                </a:rPr>
                <a:t>住房公积金个人账户</a:t>
              </a:r>
              <a:endParaRPr lang="zh-CN" altLang="en-US" sz="1865" dirty="0">
                <a:solidFill>
                  <a:schemeClr val="tx1">
                    <a:lumMod val="65000"/>
                    <a:lumOff val="35000"/>
                  </a:schemeClr>
                </a:solidFill>
                <a:sym typeface="+mn-lt"/>
              </a:endParaRPr>
            </a:p>
          </p:txBody>
        </p:sp>
      </p:grpSp>
      <p:sp>
        <p:nvSpPr>
          <p:cNvPr id="23" name="TextBox 22"/>
          <p:cNvSpPr txBox="true"/>
          <p:nvPr/>
        </p:nvSpPr>
        <p:spPr>
          <a:xfrm>
            <a:off x="1900518" y="197224"/>
            <a:ext cx="4025153" cy="584775"/>
          </a:xfrm>
          <a:prstGeom prst="rect">
            <a:avLst/>
          </a:prstGeom>
          <a:noFill/>
        </p:spPr>
        <p:txBody>
          <a:bodyPr wrap="square" rtlCol="0">
            <a:spAutoFit/>
          </a:bodyPr>
          <a:lstStyle/>
          <a:p>
            <a:r>
              <a:rPr lang="en-US" altLang="zh-CN" sz="3200" b="1" dirty="0" smtClean="0">
                <a:solidFill>
                  <a:srgbClr val="0070C0"/>
                </a:solidFill>
              </a:rPr>
              <a:t>3. </a:t>
            </a:r>
            <a:r>
              <a:rPr lang="zh-CN" altLang="en-US" sz="3200" b="1" dirty="0" smtClean="0">
                <a:solidFill>
                  <a:srgbClr val="0070C0"/>
                </a:solidFill>
              </a:rPr>
              <a:t>政策申请流程</a:t>
            </a:r>
            <a:endParaRPr lang="zh-CN" altLang="en-US" sz="3200" b="1" dirty="0">
              <a:solidFill>
                <a:srgbClr val="0070C0"/>
              </a:solidFill>
            </a:endParaRPr>
          </a:p>
        </p:txBody>
      </p:sp>
      <p:pic>
        <p:nvPicPr>
          <p:cNvPr id="24" name="图片 23"/>
          <p:cNvPicPr>
            <a:picLocks noChangeAspect="true"/>
          </p:cNvPicPr>
          <p:nvPr/>
        </p:nvPicPr>
        <p:blipFill>
          <a:blip r:embed="rId3" cstate="email"/>
          <a:stretch>
            <a:fillRect/>
          </a:stretch>
        </p:blipFill>
        <p:spPr>
          <a:xfrm>
            <a:off x="1921550" y="3603813"/>
            <a:ext cx="3394522" cy="2330822"/>
          </a:xfrm>
          <a:prstGeom prst="rect">
            <a:avLst/>
          </a:prstGeom>
        </p:spPr>
      </p:pic>
      <p:pic>
        <p:nvPicPr>
          <p:cNvPr id="19" name="图片 18"/>
          <p:cNvPicPr>
            <a:picLocks noChangeAspect="true"/>
          </p:cNvPicPr>
          <p:nvPr/>
        </p:nvPicPr>
        <p:blipFill rotWithShape="true">
          <a:blip r:embed="rId1" cstate="email"/>
          <a:srcRect/>
          <a:stretch>
            <a:fillRect/>
          </a:stretch>
        </p:blipFill>
        <p:spPr>
          <a:xfrm>
            <a:off x="-335403" y="3908612"/>
            <a:ext cx="2464238" cy="2517805"/>
          </a:xfrm>
          <a:prstGeom prst="rect">
            <a:avLst/>
          </a:prstGeom>
        </p:spPr>
      </p:pic>
      <p:pic>
        <p:nvPicPr>
          <p:cNvPr id="2" name="图片 1" descr="webwxgetmsgimg"/>
          <p:cNvPicPr>
            <a:picLocks noChangeAspect="true"/>
          </p:cNvPicPr>
          <p:nvPr/>
        </p:nvPicPr>
        <p:blipFill>
          <a:blip r:embed="rId4"/>
          <a:stretch>
            <a:fillRect/>
          </a:stretch>
        </p:blipFill>
        <p:spPr>
          <a:xfrm>
            <a:off x="7439660" y="782320"/>
            <a:ext cx="2776220" cy="2776220"/>
          </a:xfrm>
          <a:prstGeom prst="rect">
            <a:avLst/>
          </a:prstGeom>
        </p:spPr>
      </p:pic>
    </p:spTree>
  </p:cSld>
  <p:clrMapOvr>
    <a:masterClrMapping/>
  </p:clrMapOvr>
  <p:transition advTm="0">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true"/>
          </p:cNvPicPr>
          <p:nvPr/>
        </p:nvPicPr>
        <p:blipFill rotWithShape="true">
          <a:blip r:embed="rId1" cstate="email"/>
          <a:srcRect/>
          <a:stretch>
            <a:fillRect/>
          </a:stretch>
        </p:blipFill>
        <p:spPr>
          <a:xfrm>
            <a:off x="10216056" y="4703507"/>
            <a:ext cx="2464238" cy="2517805"/>
          </a:xfrm>
          <a:prstGeom prst="rect">
            <a:avLst/>
          </a:prstGeom>
        </p:spPr>
      </p:pic>
      <p:pic>
        <p:nvPicPr>
          <p:cNvPr id="10" name="图片 9"/>
          <p:cNvPicPr>
            <a:picLocks noChangeAspect="true"/>
          </p:cNvPicPr>
          <p:nvPr/>
        </p:nvPicPr>
        <p:blipFill rotWithShape="true">
          <a:blip r:embed="rId2" cstate="email"/>
          <a:srcRect/>
          <a:stretch>
            <a:fillRect/>
          </a:stretch>
        </p:blipFill>
        <p:spPr>
          <a:xfrm rot="21153770">
            <a:off x="96014" y="-238545"/>
            <a:ext cx="2032830" cy="1615658"/>
          </a:xfrm>
          <a:prstGeom prst="rect">
            <a:avLst/>
          </a:prstGeom>
        </p:spPr>
      </p:pic>
      <p:pic>
        <p:nvPicPr>
          <p:cNvPr id="12" name="图片 11" descr="政策申请须知.jpg"/>
          <p:cNvPicPr>
            <a:picLocks noChangeAspect="true"/>
          </p:cNvPicPr>
          <p:nvPr/>
        </p:nvPicPr>
        <p:blipFill>
          <a:blip r:embed="rId3" cstate="print"/>
          <a:stretch>
            <a:fillRect/>
          </a:stretch>
        </p:blipFill>
        <p:spPr>
          <a:xfrm>
            <a:off x="1932994" y="1268073"/>
            <a:ext cx="2713325" cy="4640826"/>
          </a:xfrm>
          <a:prstGeom prst="rect">
            <a:avLst/>
          </a:prstGeom>
          <a:ln w="3175">
            <a:solidFill>
              <a:schemeClr val="tx1"/>
            </a:solidFill>
          </a:ln>
        </p:spPr>
      </p:pic>
      <p:pic>
        <p:nvPicPr>
          <p:cNvPr id="13" name="图片 12" descr="界面.jpg"/>
          <p:cNvPicPr>
            <a:picLocks noChangeAspect="true"/>
          </p:cNvPicPr>
          <p:nvPr/>
        </p:nvPicPr>
        <p:blipFill>
          <a:blip r:embed="rId4" cstate="print"/>
          <a:stretch>
            <a:fillRect/>
          </a:stretch>
        </p:blipFill>
        <p:spPr>
          <a:xfrm>
            <a:off x="7120454" y="1261711"/>
            <a:ext cx="2783811" cy="4621162"/>
          </a:xfrm>
          <a:prstGeom prst="rect">
            <a:avLst/>
          </a:prstGeom>
          <a:ln w="3175">
            <a:solidFill>
              <a:schemeClr val="tx1"/>
            </a:solidFill>
          </a:ln>
        </p:spPr>
      </p:pic>
      <p:sp>
        <p:nvSpPr>
          <p:cNvPr id="14" name="右箭头 13"/>
          <p:cNvSpPr/>
          <p:nvPr/>
        </p:nvSpPr>
        <p:spPr>
          <a:xfrm>
            <a:off x="5629257" y="3225269"/>
            <a:ext cx="511278" cy="353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true"/>
          <p:nvPr/>
        </p:nvSpPr>
        <p:spPr>
          <a:xfrm>
            <a:off x="1900518" y="197224"/>
            <a:ext cx="4025153" cy="584775"/>
          </a:xfrm>
          <a:prstGeom prst="rect">
            <a:avLst/>
          </a:prstGeom>
          <a:noFill/>
        </p:spPr>
        <p:txBody>
          <a:bodyPr wrap="square" rtlCol="0">
            <a:spAutoFit/>
          </a:bodyPr>
          <a:lstStyle/>
          <a:p>
            <a:r>
              <a:rPr lang="en-US" altLang="zh-CN" sz="3200" b="1" dirty="0" smtClean="0">
                <a:solidFill>
                  <a:srgbClr val="0070C0"/>
                </a:solidFill>
              </a:rPr>
              <a:t>3. </a:t>
            </a:r>
            <a:r>
              <a:rPr lang="zh-CN" altLang="en-US" sz="3200" b="1" dirty="0" smtClean="0">
                <a:solidFill>
                  <a:srgbClr val="0070C0"/>
                </a:solidFill>
              </a:rPr>
              <a:t>政策申请流程</a:t>
            </a:r>
            <a:endParaRPr lang="zh-CN" altLang="en-US" sz="3200" b="1" dirty="0">
              <a:solidFill>
                <a:srgbClr val="0070C0"/>
              </a:solidFill>
            </a:endParaRPr>
          </a:p>
        </p:txBody>
      </p:sp>
      <p:pic>
        <p:nvPicPr>
          <p:cNvPr id="16" name="图片 15"/>
          <p:cNvPicPr>
            <a:picLocks noChangeAspect="true"/>
          </p:cNvPicPr>
          <p:nvPr/>
        </p:nvPicPr>
        <p:blipFill rotWithShape="true">
          <a:blip r:embed="rId1" cstate="email"/>
          <a:srcRect/>
          <a:stretch>
            <a:fillRect/>
          </a:stretch>
        </p:blipFill>
        <p:spPr>
          <a:xfrm>
            <a:off x="9247867" y="-699247"/>
            <a:ext cx="2464238" cy="2517805"/>
          </a:xfrm>
          <a:prstGeom prst="rect">
            <a:avLst/>
          </a:prstGeom>
        </p:spPr>
      </p:pic>
      <p:pic>
        <p:nvPicPr>
          <p:cNvPr id="17" name="图片 16"/>
          <p:cNvPicPr>
            <a:picLocks noChangeAspect="true"/>
          </p:cNvPicPr>
          <p:nvPr/>
        </p:nvPicPr>
        <p:blipFill rotWithShape="true">
          <a:blip r:embed="rId1" cstate="email"/>
          <a:srcRect/>
          <a:stretch>
            <a:fillRect/>
          </a:stretch>
        </p:blipFill>
        <p:spPr>
          <a:xfrm>
            <a:off x="-245756" y="4186518"/>
            <a:ext cx="2464238" cy="2517805"/>
          </a:xfrm>
          <a:prstGeom prst="rect">
            <a:avLst/>
          </a:prstGeom>
        </p:spPr>
      </p:pic>
    </p:spTree>
  </p:cSld>
  <p:clrMapOvr>
    <a:masterClrMapping/>
  </p:clrMapOvr>
  <p:transition advTm="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366316" y="561532"/>
            <a:ext cx="11477297" cy="5896303"/>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zh-CN" altLang="en-US" b="1" dirty="0">
              <a:solidFill>
                <a:srgbClr val="C00000"/>
              </a:solidFill>
              <a:cs typeface="+mn-ea"/>
              <a:sym typeface="+mn-lt"/>
            </a:endParaRPr>
          </a:p>
        </p:txBody>
      </p:sp>
      <p:pic>
        <p:nvPicPr>
          <p:cNvPr id="9" name="图片 8"/>
          <p:cNvPicPr>
            <a:picLocks noChangeAspect="true"/>
          </p:cNvPicPr>
          <p:nvPr>
            <p:custDataLst>
              <p:tags r:id="rId2"/>
            </p:custDataLst>
          </p:nvPr>
        </p:nvPicPr>
        <p:blipFill rotWithShape="true">
          <a:blip r:embed="rId3" cstate="email"/>
          <a:srcRect/>
          <a:stretch>
            <a:fillRect/>
          </a:stretch>
        </p:blipFill>
        <p:spPr>
          <a:xfrm>
            <a:off x="10216056" y="4703507"/>
            <a:ext cx="2464238" cy="2517805"/>
          </a:xfrm>
          <a:prstGeom prst="rect">
            <a:avLst/>
          </a:prstGeom>
        </p:spPr>
      </p:pic>
      <p:pic>
        <p:nvPicPr>
          <p:cNvPr id="10" name="图片 9"/>
          <p:cNvPicPr>
            <a:picLocks noChangeAspect="true"/>
          </p:cNvPicPr>
          <p:nvPr>
            <p:custDataLst>
              <p:tags r:id="rId4"/>
            </p:custDataLst>
          </p:nvPr>
        </p:nvPicPr>
        <p:blipFill rotWithShape="true">
          <a:blip r:embed="rId5" cstate="email"/>
          <a:srcRect/>
          <a:stretch>
            <a:fillRect/>
          </a:stretch>
        </p:blipFill>
        <p:spPr>
          <a:xfrm rot="21153770">
            <a:off x="96014" y="-238545"/>
            <a:ext cx="2032830" cy="1615658"/>
          </a:xfrm>
          <a:prstGeom prst="rect">
            <a:avLst/>
          </a:prstGeom>
        </p:spPr>
      </p:pic>
      <p:pic>
        <p:nvPicPr>
          <p:cNvPr id="5" name="图片 4"/>
          <p:cNvPicPr>
            <a:picLocks noChangeAspect="true"/>
          </p:cNvPicPr>
          <p:nvPr>
            <p:custDataLst>
              <p:tags r:id="rId6"/>
            </p:custDataLst>
          </p:nvPr>
        </p:nvPicPr>
        <p:blipFill>
          <a:blip r:embed="rId7" cstate="email"/>
          <a:srcRect/>
          <a:stretch>
            <a:fillRect/>
          </a:stretch>
        </p:blipFill>
        <p:spPr>
          <a:xfrm>
            <a:off x="1637983" y="1730375"/>
            <a:ext cx="2438400" cy="2438400"/>
          </a:xfrm>
          <a:prstGeom prst="ellipse">
            <a:avLst/>
          </a:prstGeom>
          <a:ln w="1270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true"/>
            </a:gradFill>
          </a:ln>
        </p:spPr>
      </p:pic>
      <p:pic>
        <p:nvPicPr>
          <p:cNvPr id="6" name="图片 5"/>
          <p:cNvPicPr>
            <a:picLocks noChangeAspect="true"/>
          </p:cNvPicPr>
          <p:nvPr>
            <p:custDataLst>
              <p:tags r:id="rId8"/>
            </p:custDataLst>
          </p:nvPr>
        </p:nvPicPr>
        <p:blipFill>
          <a:blip r:embed="rId9" cstate="email"/>
          <a:srcRect/>
          <a:stretch>
            <a:fillRect/>
          </a:stretch>
        </p:blipFill>
        <p:spPr>
          <a:xfrm>
            <a:off x="4876800" y="1730375"/>
            <a:ext cx="2438400" cy="2438400"/>
          </a:xfrm>
          <a:prstGeom prst="ellipse">
            <a:avLst/>
          </a:prstGeom>
          <a:ln w="1270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true"/>
            </a:gradFill>
          </a:ln>
        </p:spPr>
      </p:pic>
      <p:pic>
        <p:nvPicPr>
          <p:cNvPr id="8" name="图片 7"/>
          <p:cNvPicPr>
            <a:picLocks noChangeAspect="true"/>
          </p:cNvPicPr>
          <p:nvPr>
            <p:custDataLst>
              <p:tags r:id="rId10"/>
            </p:custDataLst>
          </p:nvPr>
        </p:nvPicPr>
        <p:blipFill>
          <a:blip r:embed="rId11" cstate="email"/>
          <a:srcRect/>
          <a:stretch>
            <a:fillRect/>
          </a:stretch>
        </p:blipFill>
        <p:spPr>
          <a:xfrm>
            <a:off x="8112760" y="1730375"/>
            <a:ext cx="2517140" cy="2517140"/>
          </a:xfrm>
          <a:prstGeom prst="ellipse">
            <a:avLst/>
          </a:prstGeom>
          <a:ln w="127000">
            <a:gradFill>
              <a:gsLst>
                <a:gs pos="10000">
                  <a:schemeClr val="accent1">
                    <a:lumMod val="2000"/>
                    <a:lumOff val="9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true"/>
            </a:gradFill>
          </a:ln>
        </p:spPr>
      </p:pic>
      <p:sp>
        <p:nvSpPr>
          <p:cNvPr id="13" name="文本框 12"/>
          <p:cNvSpPr txBox="true"/>
          <p:nvPr/>
        </p:nvSpPr>
        <p:spPr>
          <a:xfrm>
            <a:off x="1156448" y="4416538"/>
            <a:ext cx="3290046" cy="1569660"/>
          </a:xfrm>
          <a:prstGeom prst="rect">
            <a:avLst/>
          </a:prstGeom>
          <a:noFill/>
        </p:spPr>
        <p:txBody>
          <a:bodyPr wrap="square" rtlCol="0">
            <a:spAutoFit/>
          </a:bodyPr>
          <a:lstStyle/>
          <a:p>
            <a:pPr lvl="0" algn="just" defTabSz="1450975">
              <a:lnSpc>
                <a:spcPct val="150000"/>
              </a:lnSpc>
              <a:defRPr/>
            </a:pPr>
            <a:r>
              <a:rPr lang="zh-CN" altLang="en-US" sz="1600" dirty="0" smtClean="0">
                <a:solidFill>
                  <a:schemeClr val="tx1">
                    <a:lumMod val="65000"/>
                    <a:lumOff val="35000"/>
                  </a:schemeClr>
                </a:solidFill>
                <a:cs typeface="+mn-ea"/>
                <a:sym typeface="+mn-lt"/>
              </a:rPr>
              <a:t>符合首次缴存补贴的毕业生，公积金中心在毕业生住房公积金个人账户设立后，将首次缴存补贴</a:t>
            </a:r>
            <a:r>
              <a:rPr lang="en-US" altLang="zh-CN" sz="1600" dirty="0" smtClean="0">
                <a:solidFill>
                  <a:schemeClr val="tx1">
                    <a:lumMod val="65000"/>
                    <a:lumOff val="35000"/>
                  </a:schemeClr>
                </a:solidFill>
                <a:cs typeface="+mn-ea"/>
                <a:sym typeface="+mn-lt"/>
              </a:rPr>
              <a:t>300</a:t>
            </a:r>
            <a:r>
              <a:rPr lang="zh-CN" altLang="en-US" sz="1600" dirty="0" smtClean="0">
                <a:solidFill>
                  <a:schemeClr val="tx1">
                    <a:lumMod val="65000"/>
                    <a:lumOff val="35000"/>
                  </a:schemeClr>
                </a:solidFill>
                <a:cs typeface="+mn-ea"/>
                <a:sym typeface="+mn-lt"/>
              </a:rPr>
              <a:t>元发放至住房公积金个人账户。</a:t>
            </a:r>
            <a:endParaRPr lang="zh-CN" altLang="en-US" sz="1600" dirty="0">
              <a:solidFill>
                <a:schemeClr val="tx1">
                  <a:lumMod val="65000"/>
                  <a:lumOff val="35000"/>
                </a:schemeClr>
              </a:solidFill>
              <a:cs typeface="+mn-ea"/>
              <a:sym typeface="+mn-lt"/>
            </a:endParaRPr>
          </a:p>
        </p:txBody>
      </p:sp>
      <p:sp>
        <p:nvSpPr>
          <p:cNvPr id="22" name="文本框 21"/>
          <p:cNvSpPr txBox="true"/>
          <p:nvPr/>
        </p:nvSpPr>
        <p:spPr>
          <a:xfrm>
            <a:off x="4670612" y="4428565"/>
            <a:ext cx="2994212" cy="1938992"/>
          </a:xfrm>
          <a:prstGeom prst="rect">
            <a:avLst/>
          </a:prstGeom>
          <a:noFill/>
        </p:spPr>
        <p:txBody>
          <a:bodyPr wrap="square" rtlCol="0">
            <a:spAutoFit/>
          </a:bodyPr>
          <a:lstStyle/>
          <a:p>
            <a:pPr lvl="0" algn="just" defTabSz="1450975">
              <a:lnSpc>
                <a:spcPct val="150000"/>
              </a:lnSpc>
              <a:defRPr/>
            </a:pPr>
            <a:r>
              <a:rPr lang="zh-CN" altLang="en-US" sz="1600" dirty="0" smtClean="0">
                <a:solidFill>
                  <a:schemeClr val="tx1">
                    <a:lumMod val="65000"/>
                    <a:lumOff val="35000"/>
                  </a:schemeClr>
                </a:solidFill>
                <a:latin typeface="+mn-ea"/>
                <a:cs typeface="+mn-ea"/>
                <a:sym typeface="+mn-lt"/>
              </a:rPr>
              <a:t>对符合留常缴存补贴的毕业生，公积金中心在毕业生毕业次年的</a:t>
            </a:r>
            <a:r>
              <a:rPr lang="en-US" altLang="zh-CN" sz="1600" dirty="0" smtClean="0">
                <a:solidFill>
                  <a:schemeClr val="tx1">
                    <a:lumMod val="65000"/>
                    <a:lumOff val="35000"/>
                  </a:schemeClr>
                </a:solidFill>
                <a:latin typeface="+mn-ea"/>
                <a:cs typeface="+mn-ea"/>
                <a:sym typeface="+mn-lt"/>
              </a:rPr>
              <a:t>7</a:t>
            </a:r>
            <a:r>
              <a:rPr lang="zh-CN" altLang="en-US" sz="1600" dirty="0" smtClean="0">
                <a:solidFill>
                  <a:schemeClr val="tx1">
                    <a:lumMod val="65000"/>
                    <a:lumOff val="35000"/>
                  </a:schemeClr>
                </a:solidFill>
                <a:latin typeface="+mn-ea"/>
                <a:cs typeface="+mn-ea"/>
                <a:sym typeface="+mn-lt"/>
              </a:rPr>
              <a:t>月份，将留常缴存补贴</a:t>
            </a:r>
            <a:r>
              <a:rPr lang="en-US" altLang="zh-CN" sz="1600" dirty="0" smtClean="0">
                <a:solidFill>
                  <a:schemeClr val="tx1">
                    <a:lumMod val="65000"/>
                    <a:lumOff val="35000"/>
                  </a:schemeClr>
                </a:solidFill>
                <a:latin typeface="+mn-ea"/>
                <a:cs typeface="+mn-ea"/>
                <a:sym typeface="+mn-lt"/>
              </a:rPr>
              <a:t>2500</a:t>
            </a:r>
            <a:r>
              <a:rPr lang="zh-CN" altLang="en-US" sz="1600" dirty="0" smtClean="0">
                <a:solidFill>
                  <a:schemeClr val="tx1">
                    <a:lumMod val="65000"/>
                    <a:lumOff val="35000"/>
                  </a:schemeClr>
                </a:solidFill>
                <a:latin typeface="+mn-ea"/>
                <a:cs typeface="+mn-ea"/>
                <a:sym typeface="+mn-lt"/>
              </a:rPr>
              <a:t>元一次性发放至住房公积金个人账户。</a:t>
            </a:r>
            <a:endParaRPr lang="zh-CN" altLang="en-US" sz="1600" dirty="0">
              <a:solidFill>
                <a:schemeClr val="tx1">
                  <a:lumMod val="65000"/>
                  <a:lumOff val="35000"/>
                </a:schemeClr>
              </a:solidFill>
              <a:latin typeface="+mn-ea"/>
              <a:cs typeface="+mn-ea"/>
              <a:sym typeface="+mn-lt"/>
            </a:endParaRPr>
          </a:p>
        </p:txBody>
      </p:sp>
      <p:sp>
        <p:nvSpPr>
          <p:cNvPr id="23" name="文本框 22"/>
          <p:cNvSpPr txBox="true"/>
          <p:nvPr/>
        </p:nvSpPr>
        <p:spPr>
          <a:xfrm>
            <a:off x="7906871" y="4419600"/>
            <a:ext cx="3397623" cy="1938992"/>
          </a:xfrm>
          <a:prstGeom prst="rect">
            <a:avLst/>
          </a:prstGeom>
          <a:noFill/>
        </p:spPr>
        <p:txBody>
          <a:bodyPr wrap="square" rtlCol="0">
            <a:spAutoFit/>
          </a:bodyPr>
          <a:lstStyle/>
          <a:p>
            <a:pPr lvl="0" algn="just" defTabSz="1450975">
              <a:lnSpc>
                <a:spcPct val="150000"/>
              </a:lnSpc>
              <a:defRPr/>
            </a:pPr>
            <a:r>
              <a:rPr lang="zh-CN" altLang="en-US" sz="1600" dirty="0" smtClean="0">
                <a:solidFill>
                  <a:schemeClr val="tx1">
                    <a:lumMod val="65000"/>
                    <a:lumOff val="35000"/>
                  </a:schemeClr>
                </a:solidFill>
                <a:cs typeface="+mn-ea"/>
                <a:sym typeface="+mn-lt"/>
              </a:rPr>
              <a:t>已按规定发放的缴存补贴计入住房公积金个人账户余额，毕业生可按常州市住房公积金提取规定办理</a:t>
            </a:r>
            <a:r>
              <a:rPr lang="zh-CN" altLang="en-US" sz="1600" b="1" dirty="0" smtClean="0">
                <a:solidFill>
                  <a:schemeClr val="tx1">
                    <a:lumMod val="65000"/>
                    <a:lumOff val="35000"/>
                  </a:schemeClr>
                </a:solidFill>
                <a:cs typeface="+mn-ea"/>
                <a:sym typeface="+mn-lt"/>
              </a:rPr>
              <a:t>提取</a:t>
            </a:r>
            <a:r>
              <a:rPr lang="zh-CN" altLang="en-US" sz="1600" dirty="0" smtClean="0">
                <a:solidFill>
                  <a:schemeClr val="tx1">
                    <a:lumMod val="65000"/>
                    <a:lumOff val="35000"/>
                  </a:schemeClr>
                </a:solidFill>
                <a:cs typeface="+mn-ea"/>
                <a:sym typeface="+mn-lt"/>
              </a:rPr>
              <a:t>。其中灵活就业人员终止协议提取业务须在毕业次年办理。</a:t>
            </a:r>
            <a:endParaRPr lang="zh-CN" altLang="en-US" sz="1600" dirty="0">
              <a:solidFill>
                <a:schemeClr val="tx1">
                  <a:lumMod val="65000"/>
                  <a:lumOff val="35000"/>
                </a:schemeClr>
              </a:solidFill>
              <a:cs typeface="+mn-ea"/>
              <a:sym typeface="+mn-lt"/>
            </a:endParaRPr>
          </a:p>
        </p:txBody>
      </p:sp>
      <p:sp>
        <p:nvSpPr>
          <p:cNvPr id="11" name="矩形 10"/>
          <p:cNvSpPr/>
          <p:nvPr/>
        </p:nvSpPr>
        <p:spPr>
          <a:xfrm>
            <a:off x="1873624" y="1019370"/>
            <a:ext cx="1864658" cy="4001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accent5"/>
                </a:solidFill>
                <a:effectLst/>
                <a:uLnTx/>
                <a:uFillTx/>
                <a:cs typeface="+mn-ea"/>
                <a:sym typeface="+mn-lt"/>
              </a:rPr>
              <a:t>首次缴存补贴</a:t>
            </a:r>
            <a:endParaRPr kumimoji="0" lang="zh-CN" altLang="en-US" sz="2000" b="1" i="0" u="none" strike="noStrike" kern="1200" cap="none" spc="0" normalizeH="0" baseline="0" noProof="0" dirty="0">
              <a:ln>
                <a:noFill/>
              </a:ln>
              <a:solidFill>
                <a:schemeClr val="accent5"/>
              </a:solidFill>
              <a:effectLst/>
              <a:uLnTx/>
              <a:uFillTx/>
              <a:cs typeface="+mn-ea"/>
              <a:sym typeface="+mn-lt"/>
            </a:endParaRPr>
          </a:p>
        </p:txBody>
      </p:sp>
      <p:sp>
        <p:nvSpPr>
          <p:cNvPr id="12" name="矩形 11"/>
          <p:cNvSpPr/>
          <p:nvPr/>
        </p:nvSpPr>
        <p:spPr>
          <a:xfrm>
            <a:off x="5091953" y="1037427"/>
            <a:ext cx="1900518" cy="40011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accent5"/>
                </a:solidFill>
                <a:effectLst/>
                <a:uLnTx/>
                <a:uFillTx/>
                <a:cs typeface="+mn-ea"/>
                <a:sym typeface="+mn-lt"/>
              </a:rPr>
              <a:t>留常缴存补贴</a:t>
            </a:r>
            <a:endParaRPr kumimoji="0" lang="zh-CN" altLang="en-US" sz="2000" b="1" i="0" u="none" strike="noStrike" kern="1200" cap="none" spc="0" normalizeH="0" baseline="0" noProof="0" dirty="0">
              <a:ln>
                <a:noFill/>
              </a:ln>
              <a:solidFill>
                <a:schemeClr val="accent5"/>
              </a:solidFill>
              <a:effectLst/>
              <a:uLnTx/>
              <a:uFillTx/>
              <a:cs typeface="+mn-ea"/>
              <a:sym typeface="+mn-lt"/>
            </a:endParaRPr>
          </a:p>
        </p:txBody>
      </p:sp>
      <p:sp>
        <p:nvSpPr>
          <p:cNvPr id="14" name="TextBox 13"/>
          <p:cNvSpPr txBox="true"/>
          <p:nvPr/>
        </p:nvSpPr>
        <p:spPr>
          <a:xfrm>
            <a:off x="8337177" y="1111624"/>
            <a:ext cx="2079812" cy="400110"/>
          </a:xfrm>
          <a:prstGeom prst="rect">
            <a:avLst/>
          </a:prstGeom>
          <a:noFill/>
        </p:spPr>
        <p:txBody>
          <a:bodyPr wrap="square" rtlCol="0">
            <a:spAutoFit/>
          </a:bodyPr>
          <a:lstStyle/>
          <a:p>
            <a:pPr algn="ctr"/>
            <a:r>
              <a:rPr lang="zh-CN" altLang="en-US" sz="2000" b="1" dirty="0" smtClean="0">
                <a:solidFill>
                  <a:schemeClr val="accent5"/>
                </a:solidFill>
              </a:rPr>
              <a:t>按规提取</a:t>
            </a:r>
            <a:endParaRPr lang="zh-CN" altLang="en-US" sz="2000" b="1" dirty="0">
              <a:solidFill>
                <a:schemeClr val="accent5"/>
              </a:solidFill>
            </a:endParaRPr>
          </a:p>
        </p:txBody>
      </p:sp>
      <p:sp>
        <p:nvSpPr>
          <p:cNvPr id="15" name="矩形 14"/>
          <p:cNvSpPr/>
          <p:nvPr/>
        </p:nvSpPr>
        <p:spPr>
          <a:xfrm>
            <a:off x="1590451" y="170329"/>
            <a:ext cx="4389008" cy="681317"/>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cs typeface="+mn-ea"/>
                <a:sym typeface="+mn-lt"/>
              </a:rPr>
              <a:t>4. </a:t>
            </a:r>
            <a:r>
              <a:rPr lang="zh-CN" altLang="en-US" sz="3200" b="1" dirty="0" smtClean="0">
                <a:cs typeface="+mn-ea"/>
                <a:sym typeface="+mn-lt"/>
              </a:rPr>
              <a:t>补贴发放及使用</a:t>
            </a:r>
            <a:endParaRPr lang="zh-CN" altLang="en-US" sz="3200" b="1" dirty="0">
              <a:cs typeface="+mn-ea"/>
              <a:sym typeface="+mn-lt"/>
            </a:endParaRPr>
          </a:p>
        </p:txBody>
      </p:sp>
    </p:spTree>
  </p:cSld>
  <p:clrMapOvr>
    <a:masterClrMapping/>
  </p:clrMapOvr>
  <p:transition advTm="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0" y="538892"/>
            <a:ext cx="2250021" cy="526909"/>
            <a:chOff x="0" y="529928"/>
            <a:chExt cx="2250021" cy="526909"/>
          </a:xfrm>
        </p:grpSpPr>
        <p:sp>
          <p:nvSpPr>
            <p:cNvPr id="26" name="TextBox 7"/>
            <p:cNvSpPr txBox="true"/>
            <p:nvPr/>
          </p:nvSpPr>
          <p:spPr>
            <a:xfrm>
              <a:off x="834249" y="529928"/>
              <a:ext cx="1415772" cy="525657"/>
            </a:xfrm>
            <a:prstGeom prst="rect">
              <a:avLst/>
            </a:prstGeom>
            <a:solidFill>
              <a:schemeClr val="accent5"/>
            </a:solidFill>
          </p:spPr>
          <p:txBody>
            <a:bodyPr wrap="none" rtlCol="0">
              <a:spAutoFit/>
            </a:bodyPr>
            <a:lstStyle/>
            <a:p>
              <a:pPr>
                <a:lnSpc>
                  <a:spcPct val="130000"/>
                </a:lnSpc>
              </a:pPr>
              <a:r>
                <a:rPr lang="zh-CN" altLang="en-US" sz="2400" b="1" dirty="0" smtClean="0">
                  <a:solidFill>
                    <a:srgbClr val="FFFFFF"/>
                  </a:solidFill>
                  <a:cs typeface="+mn-ea"/>
                  <a:sym typeface="+mn-lt"/>
                </a:rPr>
                <a:t>问题解答</a:t>
              </a:r>
              <a:endParaRPr lang="zh-CN" altLang="en-US" sz="2400" b="1" dirty="0">
                <a:solidFill>
                  <a:srgbClr val="FFFFFF"/>
                </a:solidFill>
                <a:cs typeface="+mn-ea"/>
                <a:sym typeface="+mn-lt"/>
              </a:endParaRPr>
            </a:p>
          </p:txBody>
        </p:sp>
        <p:grpSp>
          <p:nvGrpSpPr>
            <p:cNvPr id="4" name="组合 27"/>
            <p:cNvGrpSpPr/>
            <p:nvPr/>
          </p:nvGrpSpPr>
          <p:grpSpPr>
            <a:xfrm>
              <a:off x="0" y="603483"/>
              <a:ext cx="551874" cy="453354"/>
              <a:chOff x="121825" y="625642"/>
              <a:chExt cx="551874" cy="524379"/>
            </a:xfrm>
            <a:solidFill>
              <a:srgbClr val="C00000"/>
            </a:solidFill>
            <a:effectLst>
              <a:outerShdw blurRad="101600" dist="38100" dir="2700000" algn="tl" rotWithShape="0">
                <a:prstClr val="black">
                  <a:alpha val="25000"/>
                </a:prstClr>
              </a:outerShdw>
            </a:effectLst>
          </p:grpSpPr>
          <p:sp>
            <p:nvSpPr>
              <p:cNvPr id="38" name="矩形 37"/>
              <p:cNvSpPr/>
              <p:nvPr/>
            </p:nvSpPr>
            <p:spPr>
              <a:xfrm>
                <a:off x="121825" y="625642"/>
                <a:ext cx="369348" cy="5243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578071" y="625642"/>
                <a:ext cx="95628" cy="5243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4" name="Shape 222"/>
          <p:cNvSpPr/>
          <p:nvPr/>
        </p:nvSpPr>
        <p:spPr>
          <a:xfrm>
            <a:off x="1029087" y="1455174"/>
            <a:ext cx="671894" cy="766916"/>
          </a:xfrm>
          <a:custGeom>
            <a:avLst/>
            <a:gdLst/>
            <a:ahLst/>
            <a:cxnLst>
              <a:cxn ang="0">
                <a:pos x="wd2" y="hd2"/>
              </a:cxn>
              <a:cxn ang="5400000">
                <a:pos x="wd2" y="hd2"/>
              </a:cxn>
              <a:cxn ang="10800000">
                <a:pos x="wd2" y="hd2"/>
              </a:cxn>
              <a:cxn ang="16200000">
                <a:pos x="wd2" y="hd2"/>
              </a:cxn>
            </a:cxnLst>
            <a:rect l="0" t="0" r="r" b="b"/>
            <a:pathLst>
              <a:path w="21600" h="21600" extrusionOk="false">
                <a:moveTo>
                  <a:pt x="10800" y="0"/>
                </a:moveTo>
                <a:lnTo>
                  <a:pt x="21600" y="5400"/>
                </a:lnTo>
                <a:lnTo>
                  <a:pt x="21600" y="16200"/>
                </a:lnTo>
                <a:lnTo>
                  <a:pt x="10800" y="21600"/>
                </a:lnTo>
                <a:lnTo>
                  <a:pt x="0" y="16200"/>
                </a:lnTo>
                <a:lnTo>
                  <a:pt x="0" y="5400"/>
                </a:lnTo>
                <a:close/>
              </a:path>
            </a:pathLst>
          </a:custGeom>
          <a:solidFill>
            <a:schemeClr val="accent5"/>
          </a:solidFill>
          <a:ln w="12700" cap="flat">
            <a:noFill/>
            <a:miter lim="400000"/>
          </a:ln>
          <a:effectLst/>
        </p:spPr>
        <p:txBody>
          <a:bodyPr wrap="square" lIns="67733" tIns="67733" rIns="67733" bIns="67733" numCol="1" anchor="ctr">
            <a:noAutofit/>
          </a:bodyPr>
          <a:lstStyle/>
          <a:p>
            <a:pPr lvl="0" algn="ctr">
              <a:lnSpc>
                <a:spcPct val="100000"/>
              </a:lnSpc>
              <a:defRPr sz="3200">
                <a:solidFill>
                  <a:srgbClr val="FFFFFF"/>
                </a:solidFill>
                <a:latin typeface="+mn-lt"/>
                <a:ea typeface="+mn-ea"/>
                <a:cs typeface="+mn-cs"/>
                <a:sym typeface="Helvetica Light"/>
              </a:defRPr>
            </a:pPr>
            <a:r>
              <a:rPr lang="en-US" sz="2800" dirty="0" smtClean="0">
                <a:solidFill>
                  <a:schemeClr val="bg1"/>
                </a:solidFill>
                <a:cs typeface="+mn-ea"/>
                <a:sym typeface="+mn-lt"/>
              </a:rPr>
              <a:t>01</a:t>
            </a:r>
            <a:endParaRPr sz="2800" dirty="0">
              <a:solidFill>
                <a:schemeClr val="bg1"/>
              </a:solidFill>
              <a:cs typeface="+mn-ea"/>
              <a:sym typeface="+mn-lt"/>
            </a:endParaRPr>
          </a:p>
        </p:txBody>
      </p:sp>
      <p:sp>
        <p:nvSpPr>
          <p:cNvPr id="55" name="矩形 54"/>
          <p:cNvSpPr/>
          <p:nvPr/>
        </p:nvSpPr>
        <p:spPr>
          <a:xfrm>
            <a:off x="1907458" y="1414686"/>
            <a:ext cx="3205315" cy="1200329"/>
          </a:xfrm>
          <a:prstGeom prst="rect">
            <a:avLst/>
          </a:prstGeom>
        </p:spPr>
        <p:txBody>
          <a:bodyPr wrap="square">
            <a:spAutoFit/>
          </a:bodyPr>
          <a:lstStyle/>
          <a:p>
            <a:r>
              <a:rPr lang="zh-CN" altLang="en-US" dirty="0" smtClean="0">
                <a:solidFill>
                  <a:schemeClr val="bg1">
                    <a:lumMod val="50000"/>
                  </a:schemeClr>
                </a:solidFill>
              </a:rPr>
              <a:t>公积金中心二维码申请渠道开通期间，已签订或未签订就业协议的应届毕业生都可以扫码申请。</a:t>
            </a:r>
            <a:endParaRPr lang="zh-CN" altLang="en-US" dirty="0"/>
          </a:p>
        </p:txBody>
      </p:sp>
      <p:sp>
        <p:nvSpPr>
          <p:cNvPr id="56" name="Shape 222"/>
          <p:cNvSpPr/>
          <p:nvPr/>
        </p:nvSpPr>
        <p:spPr>
          <a:xfrm>
            <a:off x="6245100" y="1489587"/>
            <a:ext cx="671894" cy="766916"/>
          </a:xfrm>
          <a:custGeom>
            <a:avLst/>
            <a:gdLst/>
            <a:ahLst/>
            <a:cxnLst>
              <a:cxn ang="0">
                <a:pos x="wd2" y="hd2"/>
              </a:cxn>
              <a:cxn ang="5400000">
                <a:pos x="wd2" y="hd2"/>
              </a:cxn>
              <a:cxn ang="10800000">
                <a:pos x="wd2" y="hd2"/>
              </a:cxn>
              <a:cxn ang="16200000">
                <a:pos x="wd2" y="hd2"/>
              </a:cxn>
            </a:cxnLst>
            <a:rect l="0" t="0" r="r" b="b"/>
            <a:pathLst>
              <a:path w="21600" h="21600" extrusionOk="false">
                <a:moveTo>
                  <a:pt x="10800" y="0"/>
                </a:moveTo>
                <a:lnTo>
                  <a:pt x="21600" y="5400"/>
                </a:lnTo>
                <a:lnTo>
                  <a:pt x="21600" y="16200"/>
                </a:lnTo>
                <a:lnTo>
                  <a:pt x="10800" y="21600"/>
                </a:lnTo>
                <a:lnTo>
                  <a:pt x="0" y="16200"/>
                </a:lnTo>
                <a:lnTo>
                  <a:pt x="0" y="5400"/>
                </a:lnTo>
                <a:close/>
              </a:path>
            </a:pathLst>
          </a:custGeom>
          <a:solidFill>
            <a:schemeClr val="accent5"/>
          </a:solidFill>
          <a:ln w="12700" cap="flat">
            <a:noFill/>
            <a:miter lim="400000"/>
          </a:ln>
          <a:effectLst/>
        </p:spPr>
        <p:txBody>
          <a:bodyPr wrap="square" lIns="67733" tIns="67733" rIns="67733" bIns="67733" numCol="1" anchor="ctr">
            <a:noAutofit/>
          </a:bodyPr>
          <a:lstStyle/>
          <a:p>
            <a:pPr lvl="0" algn="ctr">
              <a:lnSpc>
                <a:spcPct val="100000"/>
              </a:lnSpc>
              <a:defRPr sz="3200">
                <a:solidFill>
                  <a:srgbClr val="FFFFFF"/>
                </a:solidFill>
                <a:latin typeface="+mn-lt"/>
                <a:ea typeface="+mn-ea"/>
                <a:cs typeface="+mn-cs"/>
                <a:sym typeface="Helvetica Light"/>
              </a:defRPr>
            </a:pPr>
            <a:r>
              <a:rPr lang="en-US" sz="2800" dirty="0" smtClean="0">
                <a:solidFill>
                  <a:schemeClr val="bg1"/>
                </a:solidFill>
                <a:cs typeface="+mn-ea"/>
                <a:sym typeface="+mn-lt"/>
              </a:rPr>
              <a:t>02</a:t>
            </a:r>
            <a:endParaRPr sz="2800" dirty="0">
              <a:solidFill>
                <a:schemeClr val="bg1"/>
              </a:solidFill>
              <a:cs typeface="+mn-ea"/>
              <a:sym typeface="+mn-lt"/>
            </a:endParaRPr>
          </a:p>
        </p:txBody>
      </p:sp>
      <p:sp>
        <p:nvSpPr>
          <p:cNvPr id="57" name="矩形 56"/>
          <p:cNvSpPr/>
          <p:nvPr/>
        </p:nvSpPr>
        <p:spPr>
          <a:xfrm>
            <a:off x="7148051" y="1483512"/>
            <a:ext cx="4060722" cy="1477328"/>
          </a:xfrm>
          <a:prstGeom prst="rect">
            <a:avLst/>
          </a:prstGeom>
        </p:spPr>
        <p:txBody>
          <a:bodyPr wrap="square">
            <a:spAutoFit/>
          </a:bodyPr>
          <a:lstStyle/>
          <a:p>
            <a:r>
              <a:rPr lang="zh-CN" altLang="en-US" dirty="0" smtClean="0">
                <a:solidFill>
                  <a:schemeClr val="bg1">
                    <a:lumMod val="50000"/>
                  </a:schemeClr>
                </a:solidFill>
              </a:rPr>
              <a:t>公积金中心为毕业生设立的个人账户以及发放的首次缴存补贴，</a:t>
            </a:r>
            <a:r>
              <a:rPr lang="zh-CN" altLang="en-US" b="1" dirty="0" smtClean="0">
                <a:solidFill>
                  <a:srgbClr val="FF0000"/>
                </a:solidFill>
              </a:rPr>
              <a:t>不影响单位为其缴纳住房公积金</a:t>
            </a:r>
            <a:r>
              <a:rPr lang="zh-CN" altLang="en-US" dirty="0" smtClean="0">
                <a:solidFill>
                  <a:schemeClr val="bg1">
                    <a:lumMod val="50000"/>
                  </a:schemeClr>
                </a:solidFill>
              </a:rPr>
              <a:t>。单位可以将其个人账户转移至单位名下，继续为其缴存。</a:t>
            </a:r>
            <a:endParaRPr lang="zh-CN" altLang="en-US" dirty="0"/>
          </a:p>
        </p:txBody>
      </p:sp>
      <p:sp>
        <p:nvSpPr>
          <p:cNvPr id="58" name="Shape 222"/>
          <p:cNvSpPr/>
          <p:nvPr/>
        </p:nvSpPr>
        <p:spPr>
          <a:xfrm>
            <a:off x="1004507" y="3446206"/>
            <a:ext cx="671894" cy="766916"/>
          </a:xfrm>
          <a:custGeom>
            <a:avLst/>
            <a:gdLst/>
            <a:ahLst/>
            <a:cxnLst>
              <a:cxn ang="0">
                <a:pos x="wd2" y="hd2"/>
              </a:cxn>
              <a:cxn ang="5400000">
                <a:pos x="wd2" y="hd2"/>
              </a:cxn>
              <a:cxn ang="10800000">
                <a:pos x="wd2" y="hd2"/>
              </a:cxn>
              <a:cxn ang="16200000">
                <a:pos x="wd2" y="hd2"/>
              </a:cxn>
            </a:cxnLst>
            <a:rect l="0" t="0" r="r" b="b"/>
            <a:pathLst>
              <a:path w="21600" h="21600" extrusionOk="false">
                <a:moveTo>
                  <a:pt x="10800" y="0"/>
                </a:moveTo>
                <a:lnTo>
                  <a:pt x="21600" y="5400"/>
                </a:lnTo>
                <a:lnTo>
                  <a:pt x="21600" y="16200"/>
                </a:lnTo>
                <a:lnTo>
                  <a:pt x="10800" y="21600"/>
                </a:lnTo>
                <a:lnTo>
                  <a:pt x="0" y="16200"/>
                </a:lnTo>
                <a:lnTo>
                  <a:pt x="0" y="5400"/>
                </a:lnTo>
                <a:close/>
              </a:path>
            </a:pathLst>
          </a:custGeom>
          <a:solidFill>
            <a:schemeClr val="accent5"/>
          </a:solidFill>
          <a:ln w="12700" cap="flat">
            <a:noFill/>
            <a:miter lim="400000"/>
          </a:ln>
          <a:effectLst/>
        </p:spPr>
        <p:txBody>
          <a:bodyPr wrap="square" lIns="67733" tIns="67733" rIns="67733" bIns="67733" numCol="1" anchor="ctr">
            <a:noAutofit/>
          </a:bodyPr>
          <a:lstStyle/>
          <a:p>
            <a:pPr lvl="0" algn="ctr">
              <a:lnSpc>
                <a:spcPct val="100000"/>
              </a:lnSpc>
              <a:defRPr sz="3200">
                <a:solidFill>
                  <a:srgbClr val="FFFFFF"/>
                </a:solidFill>
                <a:latin typeface="+mn-lt"/>
                <a:ea typeface="+mn-ea"/>
                <a:cs typeface="+mn-cs"/>
                <a:sym typeface="Helvetica Light"/>
              </a:defRPr>
            </a:pPr>
            <a:r>
              <a:rPr lang="en-US" sz="2800" dirty="0" smtClean="0">
                <a:solidFill>
                  <a:schemeClr val="bg1"/>
                </a:solidFill>
                <a:cs typeface="+mn-ea"/>
                <a:sym typeface="+mn-lt"/>
              </a:rPr>
              <a:t>03</a:t>
            </a:r>
            <a:endParaRPr sz="2800" dirty="0">
              <a:solidFill>
                <a:schemeClr val="bg1"/>
              </a:solidFill>
              <a:cs typeface="+mn-ea"/>
              <a:sym typeface="+mn-lt"/>
            </a:endParaRPr>
          </a:p>
        </p:txBody>
      </p:sp>
      <p:sp>
        <p:nvSpPr>
          <p:cNvPr id="59" name="矩形 58"/>
          <p:cNvSpPr/>
          <p:nvPr/>
        </p:nvSpPr>
        <p:spPr>
          <a:xfrm>
            <a:off x="1828800" y="3309769"/>
            <a:ext cx="3205316" cy="2306955"/>
          </a:xfrm>
          <a:prstGeom prst="rect">
            <a:avLst/>
          </a:prstGeom>
        </p:spPr>
        <p:txBody>
          <a:bodyPr wrap="square">
            <a:spAutoFit/>
          </a:bodyPr>
          <a:lstStyle/>
          <a:p>
            <a:pPr algn="just"/>
            <a:r>
              <a:rPr lang="zh-CN" altLang="en-US" dirty="0" smtClean="0">
                <a:solidFill>
                  <a:schemeClr val="bg1">
                    <a:lumMod val="50000"/>
                  </a:schemeClr>
                </a:solidFill>
              </a:rPr>
              <a:t>毕业生在我市开立的个人账户以及享受的首次缴存补贴，</a:t>
            </a:r>
            <a:r>
              <a:rPr lang="zh-CN" altLang="en-US" b="1" dirty="0" smtClean="0">
                <a:solidFill>
                  <a:srgbClr val="FF0000"/>
                </a:solidFill>
              </a:rPr>
              <a:t>不影响异地缴存</a:t>
            </a:r>
            <a:r>
              <a:rPr lang="zh-CN" altLang="en-US" dirty="0" smtClean="0">
                <a:solidFill>
                  <a:schemeClr val="bg1">
                    <a:lumMod val="50000"/>
                  </a:schemeClr>
                </a:solidFill>
              </a:rPr>
              <a:t>。离开常州到异地就业的，在异地就业且缴存住房公积金满</a:t>
            </a:r>
            <a:r>
              <a:rPr lang="en-US" altLang="zh-CN" dirty="0" smtClean="0">
                <a:solidFill>
                  <a:schemeClr val="bg1">
                    <a:lumMod val="50000"/>
                  </a:schemeClr>
                </a:solidFill>
              </a:rPr>
              <a:t>6</a:t>
            </a:r>
            <a:r>
              <a:rPr lang="zh-CN" altLang="en-US" dirty="0" smtClean="0">
                <a:solidFill>
                  <a:schemeClr val="bg1">
                    <a:lumMod val="50000"/>
                  </a:schemeClr>
                </a:solidFill>
              </a:rPr>
              <a:t>个月的，可在当地公积金中心申请办理异地转移手续，将常州的个人账户余额转至异地。</a:t>
            </a:r>
            <a:endParaRPr lang="zh-CN" altLang="en-US" dirty="0">
              <a:solidFill>
                <a:schemeClr val="bg1">
                  <a:lumMod val="50000"/>
                </a:schemeClr>
              </a:solidFill>
            </a:endParaRPr>
          </a:p>
        </p:txBody>
      </p:sp>
      <p:sp>
        <p:nvSpPr>
          <p:cNvPr id="60" name="Shape 222"/>
          <p:cNvSpPr/>
          <p:nvPr/>
        </p:nvSpPr>
        <p:spPr>
          <a:xfrm>
            <a:off x="6250884" y="3437821"/>
            <a:ext cx="671894" cy="766916"/>
          </a:xfrm>
          <a:custGeom>
            <a:avLst/>
            <a:gdLst/>
            <a:ahLst/>
            <a:cxnLst>
              <a:cxn ang="0">
                <a:pos x="wd2" y="hd2"/>
              </a:cxn>
              <a:cxn ang="5400000">
                <a:pos x="wd2" y="hd2"/>
              </a:cxn>
              <a:cxn ang="10800000">
                <a:pos x="wd2" y="hd2"/>
              </a:cxn>
              <a:cxn ang="16200000">
                <a:pos x="wd2" y="hd2"/>
              </a:cxn>
            </a:cxnLst>
            <a:rect l="0" t="0" r="r" b="b"/>
            <a:pathLst>
              <a:path w="21600" h="21600" extrusionOk="false">
                <a:moveTo>
                  <a:pt x="10800" y="0"/>
                </a:moveTo>
                <a:lnTo>
                  <a:pt x="21600" y="5400"/>
                </a:lnTo>
                <a:lnTo>
                  <a:pt x="21600" y="16200"/>
                </a:lnTo>
                <a:lnTo>
                  <a:pt x="10800" y="21600"/>
                </a:lnTo>
                <a:lnTo>
                  <a:pt x="0" y="16200"/>
                </a:lnTo>
                <a:lnTo>
                  <a:pt x="0" y="5400"/>
                </a:lnTo>
                <a:close/>
              </a:path>
            </a:pathLst>
          </a:custGeom>
          <a:solidFill>
            <a:schemeClr val="accent5"/>
          </a:solidFill>
          <a:ln w="12700" cap="flat">
            <a:noFill/>
            <a:miter lim="400000"/>
          </a:ln>
          <a:effectLst/>
        </p:spPr>
        <p:txBody>
          <a:bodyPr wrap="square" lIns="67733" tIns="67733" rIns="67733" bIns="67733" numCol="1" anchor="ctr">
            <a:noAutofit/>
          </a:bodyPr>
          <a:lstStyle/>
          <a:p>
            <a:pPr lvl="0" algn="ctr">
              <a:lnSpc>
                <a:spcPct val="100000"/>
              </a:lnSpc>
              <a:defRPr sz="3200">
                <a:solidFill>
                  <a:srgbClr val="FFFFFF"/>
                </a:solidFill>
                <a:latin typeface="+mn-lt"/>
                <a:ea typeface="+mn-ea"/>
                <a:cs typeface="+mn-cs"/>
                <a:sym typeface="Helvetica Light"/>
              </a:defRPr>
            </a:pPr>
            <a:r>
              <a:rPr lang="en-US" sz="2800" dirty="0" smtClean="0">
                <a:solidFill>
                  <a:schemeClr val="bg1"/>
                </a:solidFill>
                <a:cs typeface="+mn-ea"/>
                <a:sym typeface="+mn-lt"/>
              </a:rPr>
              <a:t>04</a:t>
            </a:r>
            <a:endParaRPr sz="2800" dirty="0">
              <a:solidFill>
                <a:schemeClr val="bg1"/>
              </a:solidFill>
              <a:cs typeface="+mn-ea"/>
              <a:sym typeface="+mn-lt"/>
            </a:endParaRPr>
          </a:p>
        </p:txBody>
      </p:sp>
      <p:sp>
        <p:nvSpPr>
          <p:cNvPr id="62" name="TextBox 61"/>
          <p:cNvSpPr txBox="true"/>
          <p:nvPr/>
        </p:nvSpPr>
        <p:spPr>
          <a:xfrm>
            <a:off x="7246374" y="3669168"/>
            <a:ext cx="4001729" cy="1476375"/>
          </a:xfrm>
          <a:prstGeom prst="rect">
            <a:avLst/>
          </a:prstGeom>
          <a:noFill/>
        </p:spPr>
        <p:txBody>
          <a:bodyPr wrap="square" rtlCol="0">
            <a:spAutoFit/>
          </a:bodyPr>
          <a:lstStyle/>
          <a:p>
            <a:r>
              <a:rPr lang="zh-CN" altLang="en-US" dirty="0" smtClean="0">
                <a:solidFill>
                  <a:schemeClr val="bg1">
                    <a:lumMod val="50000"/>
                  </a:schemeClr>
                </a:solidFill>
              </a:rPr>
              <a:t>发放的首次缴存补贴、留常缴存补贴</a:t>
            </a:r>
            <a:r>
              <a:rPr lang="zh-CN" altLang="en-US" b="1" dirty="0" smtClean="0">
                <a:solidFill>
                  <a:srgbClr val="FF0000"/>
                </a:solidFill>
              </a:rPr>
              <a:t>均计入住房公积金人账户余额</a:t>
            </a:r>
            <a:r>
              <a:rPr lang="zh-CN" altLang="en-US" dirty="0" smtClean="0">
                <a:solidFill>
                  <a:schemeClr val="bg1">
                    <a:lumMod val="50000"/>
                  </a:schemeClr>
                </a:solidFill>
              </a:rPr>
              <a:t>，</a:t>
            </a:r>
            <a:r>
              <a:rPr lang="zh-CN" altLang="en-US" b="1" dirty="0" smtClean="0">
                <a:solidFill>
                  <a:srgbClr val="FF0000"/>
                </a:solidFill>
              </a:rPr>
              <a:t>可用于贷款额度计算。</a:t>
            </a:r>
            <a:r>
              <a:rPr lang="zh-CN" altLang="en-US" dirty="0" smtClean="0">
                <a:solidFill>
                  <a:schemeClr val="bg1">
                    <a:lumMod val="50000"/>
                  </a:schemeClr>
                </a:solidFill>
              </a:rPr>
              <a:t>刚毕业就开始为购房贷款准备储金，可尽可能早地申请更多的公积金贷款金额。</a:t>
            </a:r>
            <a:endParaRPr lang="zh-CN" altLang="en-US" dirty="0">
              <a:solidFill>
                <a:schemeClr val="bg1">
                  <a:lumMod val="50000"/>
                </a:schemeClr>
              </a:solidFill>
            </a:endParaRPr>
          </a:p>
        </p:txBody>
      </p:sp>
      <p:pic>
        <p:nvPicPr>
          <p:cNvPr id="18" name="图片 17"/>
          <p:cNvPicPr>
            <a:picLocks noChangeAspect="true"/>
          </p:cNvPicPr>
          <p:nvPr/>
        </p:nvPicPr>
        <p:blipFill rotWithShape="true">
          <a:blip r:embed="rId1" cstate="email"/>
          <a:srcRect/>
          <a:stretch>
            <a:fillRect/>
          </a:stretch>
        </p:blipFill>
        <p:spPr>
          <a:xfrm>
            <a:off x="-245756" y="4186518"/>
            <a:ext cx="2464238" cy="2517805"/>
          </a:xfrm>
          <a:prstGeom prst="rect">
            <a:avLst/>
          </a:prstGeom>
        </p:spPr>
      </p:pic>
      <p:pic>
        <p:nvPicPr>
          <p:cNvPr id="19" name="图片 18"/>
          <p:cNvPicPr>
            <a:picLocks noChangeAspect="true"/>
          </p:cNvPicPr>
          <p:nvPr/>
        </p:nvPicPr>
        <p:blipFill rotWithShape="true">
          <a:blip r:embed="rId1" cstate="email"/>
          <a:srcRect/>
          <a:stretch>
            <a:fillRect/>
          </a:stretch>
        </p:blipFill>
        <p:spPr>
          <a:xfrm>
            <a:off x="8566549" y="-690282"/>
            <a:ext cx="2464238" cy="2517805"/>
          </a:xfrm>
          <a:prstGeom prst="rect">
            <a:avLst/>
          </a:prstGeom>
        </p:spPr>
      </p:pic>
    </p:spTree>
  </p:cSld>
  <p:clrMapOvr>
    <a:masterClrMapping/>
  </p:clrMapOvr>
  <p:transition spd="slow">
    <p:push dir="u"/>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WM_BEAUTIFY_ZORDER_FLAG_TAG" val="1"/>
</p:tagLst>
</file>

<file path=ppt/tags/tag71.xml><?xml version="1.0" encoding="utf-8"?>
<p:tagLst xmlns:p="http://schemas.openxmlformats.org/presentationml/2006/main">
  <p:tag name="WM_BEAUTIFY_ZORDER_FLAG_TAG" val="2"/>
</p:tagLst>
</file>

<file path=ppt/tags/tag72.xml><?xml version="1.0" encoding="utf-8"?>
<p:tagLst xmlns:p="http://schemas.openxmlformats.org/presentationml/2006/main">
  <p:tag name="WM_BEAUTIFY_ZORDER_FLAG_TAG" val="3"/>
</p:tagLst>
</file>

<file path=ppt/tags/tag73.xml><?xml version="1.0" encoding="utf-8"?>
<p:tagLst xmlns:p="http://schemas.openxmlformats.org/presentationml/2006/main">
  <p:tag name="WM_BEAUTIFY_ZORDER_FLAG_TAG" val="4"/>
</p:tagLst>
</file>

<file path=ppt/tags/tag74.xml><?xml version="1.0" encoding="utf-8"?>
<p:tagLst xmlns:p="http://schemas.openxmlformats.org/presentationml/2006/main">
  <p:tag name="WM_BEAUTIFY_ZORDER_FLAG_TAG" val="5"/>
</p:tagLst>
</file>

<file path=ppt/tags/tag75.xml><?xml version="1.0" encoding="utf-8"?>
<p:tagLst xmlns:p="http://schemas.openxmlformats.org/presentationml/2006/main">
  <p:tag name="WM_BEAUTIFY_ZORDER_FLAG_TAG" val="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xdpqqo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1755</Words>
  <Application>WPS 演示</Application>
  <PresentationFormat>自定义</PresentationFormat>
  <Paragraphs>125</Paragraphs>
  <Slides>11</Slides>
  <Notes>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11</vt:i4>
      </vt:variant>
    </vt:vector>
  </HeadingPairs>
  <TitlesOfParts>
    <vt:vector size="28" baseType="lpstr">
      <vt:lpstr>Arial</vt:lpstr>
      <vt:lpstr>宋体</vt:lpstr>
      <vt:lpstr>Wingdings</vt:lpstr>
      <vt:lpstr>Nimbus Roman No9 L</vt:lpstr>
      <vt:lpstr>微软雅黑</vt:lpstr>
      <vt:lpstr>黑体</vt:lpstr>
      <vt:lpstr>Helvetica Light</vt:lpstr>
      <vt:lpstr>Montserrat-Bold</vt:lpstr>
      <vt:lpstr>汉仪仿宋S</vt:lpstr>
      <vt:lpstr>Arial</vt:lpstr>
      <vt:lpstr>Calibri</vt:lpstr>
      <vt:lpstr>DejaVu Sans</vt:lpstr>
      <vt:lpstr>楷体</vt:lpstr>
      <vt:lpstr>Arial Unicode MS</vt:lpstr>
      <vt:lpstr>微软雅黑</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无奋斗不青春</dc:title>
  <dc:creator>第一PPT</dc:creator>
  <cp:keywords>www.1ppt.com</cp:keywords>
  <dc:description>www.1ppt.com</dc:description>
  <cp:lastModifiedBy>kylin</cp:lastModifiedBy>
  <cp:revision>177</cp:revision>
  <dcterms:created xsi:type="dcterms:W3CDTF">2022-08-31T02:54:21Z</dcterms:created>
  <dcterms:modified xsi:type="dcterms:W3CDTF">2022-08-31T02:54:21Z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y fmtid="{D5CDD505-2E9C-101B-9397-08002B2CF9AE}" pid="3" name="ICV">
    <vt:lpwstr>158B3E8161F947879F0A137B648BF72F</vt:lpwstr>
  </property>
</Properties>
</file>