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heme/theme3.xml" ContentType="application/vnd.openxmlformats-officedocument.them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.xml" ContentType="application/vnd.openxmlformats-officedocument.presentationml.notesSlide+xml"/>
  <Override PartName="/ppt/tags/tag20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1" r:id="rId2"/>
  </p:sldMasterIdLst>
  <p:notesMasterIdLst>
    <p:notesMasterId r:id="rId31"/>
  </p:notesMasterIdLst>
  <p:sldIdLst>
    <p:sldId id="256" r:id="rId3"/>
    <p:sldId id="257" r:id="rId4"/>
    <p:sldId id="258" r:id="rId5"/>
    <p:sldId id="284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309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328" r:id="rId30"/>
  </p:sldIdLst>
  <p:sldSz cx="12192000" cy="6858000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5" d="100"/>
          <a:sy n="85" d="100"/>
        </p:scale>
        <p:origin x="470" y="-1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gs" Target="tags/tag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2023-05-06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04748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96522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2809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tags" Target="../tags/tag14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17" Type="http://schemas.openxmlformats.org/officeDocument/2006/relationships/slideMaster" Target="../slideMasters/slideMaster2.xml"/><Relationship Id="rId2" Type="http://schemas.openxmlformats.org/officeDocument/2006/relationships/tags" Target="../tags/tag3.xml"/><Relationship Id="rId16" Type="http://schemas.openxmlformats.org/officeDocument/2006/relationships/tags" Target="../tags/tag17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5" Type="http://schemas.openxmlformats.org/officeDocument/2006/relationships/tags" Target="../tags/tag6.xml"/><Relationship Id="rId15" Type="http://schemas.openxmlformats.org/officeDocument/2006/relationships/tags" Target="../tags/tag16.xml"/><Relationship Id="rId10" Type="http://schemas.openxmlformats.org/officeDocument/2006/relationships/tags" Target="../tags/tag11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tags" Target="../tags/tag1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2023-05-06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2023-05-06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2023-05-06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2023-05-06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>
            <p:custDataLst>
              <p:tags r:id="rId1"/>
            </p:custDataLst>
          </p:nvPr>
        </p:nvGrpSpPr>
        <p:grpSpPr>
          <a:xfrm>
            <a:off x="0" y="1"/>
            <a:ext cx="2024743" cy="6858000"/>
            <a:chOff x="0" y="0"/>
            <a:chExt cx="2429692" cy="8229601"/>
          </a:xfrm>
        </p:grpSpPr>
        <p:grpSp>
          <p:nvGrpSpPr>
            <p:cNvPr id="10" name="组合 9"/>
            <p:cNvGrpSpPr/>
            <p:nvPr userDrawn="1"/>
          </p:nvGrpSpPr>
          <p:grpSpPr>
            <a:xfrm rot="10800000" flipH="1">
              <a:off x="0" y="0"/>
              <a:ext cx="2429692" cy="4114800"/>
              <a:chOff x="2634343" y="0"/>
              <a:chExt cx="4049486" cy="6858000"/>
            </a:xfrm>
          </p:grpSpPr>
          <p:sp>
            <p:nvSpPr>
              <p:cNvPr id="14" name="箭头: V 形 13"/>
              <p:cNvSpPr/>
              <p:nvPr>
                <p:custDataLst>
                  <p:tags r:id="rId15"/>
                </p:custDataLst>
              </p:nvPr>
            </p:nvSpPr>
            <p:spPr>
              <a:xfrm>
                <a:off x="2634343" y="0"/>
                <a:ext cx="3178628" cy="6858000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任意多边形: 形状 14"/>
              <p:cNvSpPr/>
              <p:nvPr>
                <p:custDataLst>
                  <p:tags r:id="rId16"/>
                </p:custDataLst>
              </p:nvPr>
            </p:nvSpPr>
            <p:spPr>
              <a:xfrm>
                <a:off x="4582886" y="0"/>
                <a:ext cx="2100943" cy="6858000"/>
              </a:xfrm>
              <a:custGeom>
                <a:avLst/>
                <a:gdLst>
                  <a:gd name="connsiteX0" fmla="*/ 0 w 2100943"/>
                  <a:gd name="connsiteY0" fmla="*/ 0 h 6858000"/>
                  <a:gd name="connsiteX1" fmla="*/ 511629 w 2100943"/>
                  <a:gd name="connsiteY1" fmla="*/ 0 h 6858000"/>
                  <a:gd name="connsiteX2" fmla="*/ 2100943 w 2100943"/>
                  <a:gd name="connsiteY2" fmla="*/ 3429000 h 6858000"/>
                  <a:gd name="connsiteX3" fmla="*/ 511629 w 2100943"/>
                  <a:gd name="connsiteY3" fmla="*/ 6858000 h 6858000"/>
                  <a:gd name="connsiteX4" fmla="*/ 0 w 2100943"/>
                  <a:gd name="connsiteY4" fmla="*/ 6858000 h 6858000"/>
                  <a:gd name="connsiteX5" fmla="*/ 1589314 w 2100943"/>
                  <a:gd name="connsiteY5" fmla="*/ 3429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00943" h="6858000">
                    <a:moveTo>
                      <a:pt x="0" y="0"/>
                    </a:moveTo>
                    <a:lnTo>
                      <a:pt x="511629" y="0"/>
                    </a:lnTo>
                    <a:lnTo>
                      <a:pt x="2100943" y="3429000"/>
                    </a:lnTo>
                    <a:lnTo>
                      <a:pt x="511629" y="6858000"/>
                    </a:lnTo>
                    <a:lnTo>
                      <a:pt x="0" y="6858000"/>
                    </a:lnTo>
                    <a:lnTo>
                      <a:pt x="1589314" y="3429000"/>
                    </a:lnTo>
                    <a:close/>
                  </a:path>
                </a:pathLst>
              </a:custGeom>
              <a:solidFill>
                <a:schemeClr val="bg2">
                  <a:alpha val="1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1" name="组合 10"/>
            <p:cNvGrpSpPr/>
            <p:nvPr userDrawn="1"/>
          </p:nvGrpSpPr>
          <p:grpSpPr>
            <a:xfrm rot="10800000" flipH="1">
              <a:off x="0" y="4099561"/>
              <a:ext cx="2429692" cy="4130040"/>
              <a:chOff x="2634343" y="0"/>
              <a:chExt cx="4049486" cy="6883400"/>
            </a:xfrm>
          </p:grpSpPr>
          <p:sp>
            <p:nvSpPr>
              <p:cNvPr id="12" name="箭头: V 形 11"/>
              <p:cNvSpPr/>
              <p:nvPr>
                <p:custDataLst>
                  <p:tags r:id="rId13"/>
                </p:custDataLst>
              </p:nvPr>
            </p:nvSpPr>
            <p:spPr>
              <a:xfrm>
                <a:off x="2634343" y="25400"/>
                <a:ext cx="3178628" cy="6858000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任意多边形: 形状 12"/>
              <p:cNvSpPr/>
              <p:nvPr>
                <p:custDataLst>
                  <p:tags r:id="rId14"/>
                </p:custDataLst>
              </p:nvPr>
            </p:nvSpPr>
            <p:spPr>
              <a:xfrm>
                <a:off x="4582886" y="0"/>
                <a:ext cx="2100943" cy="6858000"/>
              </a:xfrm>
              <a:custGeom>
                <a:avLst/>
                <a:gdLst>
                  <a:gd name="connsiteX0" fmla="*/ 0 w 2100943"/>
                  <a:gd name="connsiteY0" fmla="*/ 0 h 6858000"/>
                  <a:gd name="connsiteX1" fmla="*/ 511629 w 2100943"/>
                  <a:gd name="connsiteY1" fmla="*/ 0 h 6858000"/>
                  <a:gd name="connsiteX2" fmla="*/ 2100943 w 2100943"/>
                  <a:gd name="connsiteY2" fmla="*/ 3429000 h 6858000"/>
                  <a:gd name="connsiteX3" fmla="*/ 511629 w 2100943"/>
                  <a:gd name="connsiteY3" fmla="*/ 6858000 h 6858000"/>
                  <a:gd name="connsiteX4" fmla="*/ 0 w 2100943"/>
                  <a:gd name="connsiteY4" fmla="*/ 6858000 h 6858000"/>
                  <a:gd name="connsiteX5" fmla="*/ 1589314 w 2100943"/>
                  <a:gd name="connsiteY5" fmla="*/ 3429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00943" h="6858000">
                    <a:moveTo>
                      <a:pt x="0" y="0"/>
                    </a:moveTo>
                    <a:lnTo>
                      <a:pt x="511629" y="0"/>
                    </a:lnTo>
                    <a:lnTo>
                      <a:pt x="2100943" y="3429000"/>
                    </a:lnTo>
                    <a:lnTo>
                      <a:pt x="511629" y="6858000"/>
                    </a:lnTo>
                    <a:lnTo>
                      <a:pt x="0" y="6858000"/>
                    </a:lnTo>
                    <a:lnTo>
                      <a:pt x="1589314" y="3429000"/>
                    </a:lnTo>
                    <a:close/>
                  </a:path>
                </a:pathLst>
              </a:custGeom>
              <a:solidFill>
                <a:schemeClr val="bg2">
                  <a:alpha val="1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6" name="组合 15"/>
          <p:cNvGrpSpPr/>
          <p:nvPr userDrawn="1">
            <p:custDataLst>
              <p:tags r:id="rId2"/>
            </p:custDataLst>
          </p:nvPr>
        </p:nvGrpSpPr>
        <p:grpSpPr>
          <a:xfrm flipH="1">
            <a:off x="10167257" y="0"/>
            <a:ext cx="2024743" cy="6858000"/>
            <a:chOff x="0" y="0"/>
            <a:chExt cx="2429692" cy="8229601"/>
          </a:xfrm>
        </p:grpSpPr>
        <p:grpSp>
          <p:nvGrpSpPr>
            <p:cNvPr id="17" name="组合 16"/>
            <p:cNvGrpSpPr/>
            <p:nvPr userDrawn="1"/>
          </p:nvGrpSpPr>
          <p:grpSpPr>
            <a:xfrm rot="10800000" flipH="1">
              <a:off x="0" y="0"/>
              <a:ext cx="2429692" cy="4114800"/>
              <a:chOff x="2634343" y="0"/>
              <a:chExt cx="4049486" cy="6858000"/>
            </a:xfrm>
          </p:grpSpPr>
          <p:sp>
            <p:nvSpPr>
              <p:cNvPr id="21" name="箭头: V 形 20"/>
              <p:cNvSpPr/>
              <p:nvPr>
                <p:custDataLst>
                  <p:tags r:id="rId11"/>
                </p:custDataLst>
              </p:nvPr>
            </p:nvSpPr>
            <p:spPr>
              <a:xfrm>
                <a:off x="2634343" y="0"/>
                <a:ext cx="3178628" cy="6858000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任意多边形: 形状 21"/>
              <p:cNvSpPr/>
              <p:nvPr>
                <p:custDataLst>
                  <p:tags r:id="rId12"/>
                </p:custDataLst>
              </p:nvPr>
            </p:nvSpPr>
            <p:spPr>
              <a:xfrm>
                <a:off x="4582886" y="0"/>
                <a:ext cx="2100943" cy="6858000"/>
              </a:xfrm>
              <a:custGeom>
                <a:avLst/>
                <a:gdLst>
                  <a:gd name="connsiteX0" fmla="*/ 0 w 2100943"/>
                  <a:gd name="connsiteY0" fmla="*/ 0 h 6858000"/>
                  <a:gd name="connsiteX1" fmla="*/ 511629 w 2100943"/>
                  <a:gd name="connsiteY1" fmla="*/ 0 h 6858000"/>
                  <a:gd name="connsiteX2" fmla="*/ 2100943 w 2100943"/>
                  <a:gd name="connsiteY2" fmla="*/ 3429000 h 6858000"/>
                  <a:gd name="connsiteX3" fmla="*/ 511629 w 2100943"/>
                  <a:gd name="connsiteY3" fmla="*/ 6858000 h 6858000"/>
                  <a:gd name="connsiteX4" fmla="*/ 0 w 2100943"/>
                  <a:gd name="connsiteY4" fmla="*/ 6858000 h 6858000"/>
                  <a:gd name="connsiteX5" fmla="*/ 1589314 w 2100943"/>
                  <a:gd name="connsiteY5" fmla="*/ 3429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00943" h="6858000">
                    <a:moveTo>
                      <a:pt x="0" y="0"/>
                    </a:moveTo>
                    <a:lnTo>
                      <a:pt x="511629" y="0"/>
                    </a:lnTo>
                    <a:lnTo>
                      <a:pt x="2100943" y="3429000"/>
                    </a:lnTo>
                    <a:lnTo>
                      <a:pt x="511629" y="6858000"/>
                    </a:lnTo>
                    <a:lnTo>
                      <a:pt x="0" y="6858000"/>
                    </a:lnTo>
                    <a:lnTo>
                      <a:pt x="1589314" y="3429000"/>
                    </a:lnTo>
                    <a:close/>
                  </a:path>
                </a:pathLst>
              </a:custGeom>
              <a:solidFill>
                <a:schemeClr val="bg2">
                  <a:alpha val="1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 rot="10800000" flipH="1">
              <a:off x="0" y="4114801"/>
              <a:ext cx="2429692" cy="4114800"/>
              <a:chOff x="2634343" y="0"/>
              <a:chExt cx="4049486" cy="6858000"/>
            </a:xfrm>
          </p:grpSpPr>
          <p:sp>
            <p:nvSpPr>
              <p:cNvPr id="19" name="箭头: V 形 18"/>
              <p:cNvSpPr/>
              <p:nvPr>
                <p:custDataLst>
                  <p:tags r:id="rId9"/>
                </p:custDataLst>
              </p:nvPr>
            </p:nvSpPr>
            <p:spPr>
              <a:xfrm>
                <a:off x="2634343" y="0"/>
                <a:ext cx="3178628" cy="6858000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任意多边形: 形状 19"/>
              <p:cNvSpPr/>
              <p:nvPr>
                <p:custDataLst>
                  <p:tags r:id="rId10"/>
                </p:custDataLst>
              </p:nvPr>
            </p:nvSpPr>
            <p:spPr>
              <a:xfrm>
                <a:off x="4582886" y="0"/>
                <a:ext cx="2100943" cy="6858000"/>
              </a:xfrm>
              <a:custGeom>
                <a:avLst/>
                <a:gdLst>
                  <a:gd name="connsiteX0" fmla="*/ 0 w 2100943"/>
                  <a:gd name="connsiteY0" fmla="*/ 0 h 6858000"/>
                  <a:gd name="connsiteX1" fmla="*/ 511629 w 2100943"/>
                  <a:gd name="connsiteY1" fmla="*/ 0 h 6858000"/>
                  <a:gd name="connsiteX2" fmla="*/ 2100943 w 2100943"/>
                  <a:gd name="connsiteY2" fmla="*/ 3429000 h 6858000"/>
                  <a:gd name="connsiteX3" fmla="*/ 511629 w 2100943"/>
                  <a:gd name="connsiteY3" fmla="*/ 6858000 h 6858000"/>
                  <a:gd name="connsiteX4" fmla="*/ 0 w 2100943"/>
                  <a:gd name="connsiteY4" fmla="*/ 6858000 h 6858000"/>
                  <a:gd name="connsiteX5" fmla="*/ 1589314 w 2100943"/>
                  <a:gd name="connsiteY5" fmla="*/ 3429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00943" h="6858000">
                    <a:moveTo>
                      <a:pt x="0" y="0"/>
                    </a:moveTo>
                    <a:lnTo>
                      <a:pt x="511629" y="0"/>
                    </a:lnTo>
                    <a:lnTo>
                      <a:pt x="2100943" y="3429000"/>
                    </a:lnTo>
                    <a:lnTo>
                      <a:pt x="511629" y="6858000"/>
                    </a:lnTo>
                    <a:lnTo>
                      <a:pt x="0" y="6858000"/>
                    </a:lnTo>
                    <a:lnTo>
                      <a:pt x="1589314" y="3429000"/>
                    </a:lnTo>
                    <a:close/>
                  </a:path>
                </a:pathLst>
              </a:custGeom>
              <a:solidFill>
                <a:schemeClr val="bg2">
                  <a:alpha val="1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</p:grpSp>
      <p:cxnSp>
        <p:nvCxnSpPr>
          <p:cNvPr id="6" name="直接连接符 5"/>
          <p:cNvCxnSpPr/>
          <p:nvPr userDrawn="1">
            <p:custDataLst>
              <p:tags r:id="rId3"/>
            </p:custDataLst>
          </p:nvPr>
        </p:nvCxnSpPr>
        <p:spPr>
          <a:xfrm>
            <a:off x="5767005" y="3578588"/>
            <a:ext cx="65799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2729593" y="2618761"/>
            <a:ext cx="6732814" cy="899167"/>
          </a:xfrm>
        </p:spPr>
        <p:txBody>
          <a:bodyPr vert="horz" lIns="90000" tIns="46800" rIns="90000" bIns="46800" rtlCol="0" anchor="b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4900" b="1" i="0" u="none" strike="noStrike" kern="1200" cap="none" spc="60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2023-05-06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4" name="文本占位符 23"/>
          <p:cNvSpPr>
            <a:spLocks noGrp="1"/>
          </p:cNvSpPr>
          <p:nvPr>
            <p:ph type="body" sz="quarter" idx="13" hasCustomPrompt="1"/>
            <p:custDataLst>
              <p:tags r:id="rId8"/>
            </p:custDataLst>
          </p:nvPr>
        </p:nvSpPr>
        <p:spPr>
          <a:xfrm>
            <a:off x="2728913" y="3645538"/>
            <a:ext cx="6734176" cy="668108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单击此处编辑文本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2023-05-06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2023-05-06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2023-05-06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2023-05-06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2023-05-06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2023-05-06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2023-05-06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2023-05-06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2023-05-06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1.png"/><Relationship Id="rId18" Type="http://schemas.openxmlformats.org/officeDocument/2006/relationships/image" Target="../media/image86.png"/><Relationship Id="rId26" Type="http://schemas.openxmlformats.org/officeDocument/2006/relationships/image" Target="../media/image94.png"/><Relationship Id="rId39" Type="http://schemas.openxmlformats.org/officeDocument/2006/relationships/image" Target="../media/image107.png"/><Relationship Id="rId21" Type="http://schemas.openxmlformats.org/officeDocument/2006/relationships/image" Target="../media/image89.png"/><Relationship Id="rId34" Type="http://schemas.openxmlformats.org/officeDocument/2006/relationships/image" Target="../media/image102.png"/><Relationship Id="rId42" Type="http://schemas.openxmlformats.org/officeDocument/2006/relationships/image" Target="../media/image110.png"/><Relationship Id="rId47" Type="http://schemas.openxmlformats.org/officeDocument/2006/relationships/image" Target="../media/image115.png"/><Relationship Id="rId50" Type="http://schemas.openxmlformats.org/officeDocument/2006/relationships/image" Target="../media/image118.png"/><Relationship Id="rId55" Type="http://schemas.openxmlformats.org/officeDocument/2006/relationships/image" Target="../media/image123.png"/><Relationship Id="rId63" Type="http://schemas.openxmlformats.org/officeDocument/2006/relationships/image" Target="../media/image131.png"/><Relationship Id="rId68" Type="http://schemas.openxmlformats.org/officeDocument/2006/relationships/image" Target="../media/image136.png"/><Relationship Id="rId7" Type="http://schemas.openxmlformats.org/officeDocument/2006/relationships/image" Target="../media/image75.png"/><Relationship Id="rId71" Type="http://schemas.openxmlformats.org/officeDocument/2006/relationships/image" Target="../media/image139.png"/><Relationship Id="rId2" Type="http://schemas.openxmlformats.org/officeDocument/2006/relationships/image" Target="../media/image70.png"/><Relationship Id="rId16" Type="http://schemas.openxmlformats.org/officeDocument/2006/relationships/image" Target="../media/image84.png"/><Relationship Id="rId29" Type="http://schemas.openxmlformats.org/officeDocument/2006/relationships/image" Target="../media/image9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24" Type="http://schemas.openxmlformats.org/officeDocument/2006/relationships/image" Target="../media/image92.png"/><Relationship Id="rId32" Type="http://schemas.openxmlformats.org/officeDocument/2006/relationships/image" Target="../media/image100.png"/><Relationship Id="rId37" Type="http://schemas.openxmlformats.org/officeDocument/2006/relationships/image" Target="../media/image105.png"/><Relationship Id="rId40" Type="http://schemas.openxmlformats.org/officeDocument/2006/relationships/image" Target="../media/image108.png"/><Relationship Id="rId45" Type="http://schemas.openxmlformats.org/officeDocument/2006/relationships/image" Target="../media/image113.png"/><Relationship Id="rId53" Type="http://schemas.openxmlformats.org/officeDocument/2006/relationships/image" Target="../media/image121.png"/><Relationship Id="rId58" Type="http://schemas.openxmlformats.org/officeDocument/2006/relationships/image" Target="../media/image126.png"/><Relationship Id="rId66" Type="http://schemas.openxmlformats.org/officeDocument/2006/relationships/image" Target="../media/image134.png"/><Relationship Id="rId5" Type="http://schemas.openxmlformats.org/officeDocument/2006/relationships/image" Target="../media/image73.png"/><Relationship Id="rId15" Type="http://schemas.openxmlformats.org/officeDocument/2006/relationships/image" Target="../media/image83.png"/><Relationship Id="rId23" Type="http://schemas.openxmlformats.org/officeDocument/2006/relationships/image" Target="../media/image91.png"/><Relationship Id="rId28" Type="http://schemas.openxmlformats.org/officeDocument/2006/relationships/image" Target="../media/image96.png"/><Relationship Id="rId36" Type="http://schemas.openxmlformats.org/officeDocument/2006/relationships/image" Target="../media/image104.png"/><Relationship Id="rId49" Type="http://schemas.openxmlformats.org/officeDocument/2006/relationships/image" Target="../media/image117.png"/><Relationship Id="rId57" Type="http://schemas.openxmlformats.org/officeDocument/2006/relationships/image" Target="../media/image125.png"/><Relationship Id="rId61" Type="http://schemas.openxmlformats.org/officeDocument/2006/relationships/image" Target="../media/image129.png"/><Relationship Id="rId10" Type="http://schemas.openxmlformats.org/officeDocument/2006/relationships/image" Target="../media/image78.png"/><Relationship Id="rId19" Type="http://schemas.openxmlformats.org/officeDocument/2006/relationships/image" Target="../media/image87.png"/><Relationship Id="rId31" Type="http://schemas.openxmlformats.org/officeDocument/2006/relationships/image" Target="../media/image99.png"/><Relationship Id="rId44" Type="http://schemas.openxmlformats.org/officeDocument/2006/relationships/image" Target="../media/image112.png"/><Relationship Id="rId52" Type="http://schemas.openxmlformats.org/officeDocument/2006/relationships/image" Target="../media/image120.png"/><Relationship Id="rId60" Type="http://schemas.openxmlformats.org/officeDocument/2006/relationships/image" Target="../media/image128.png"/><Relationship Id="rId65" Type="http://schemas.openxmlformats.org/officeDocument/2006/relationships/image" Target="../media/image133.png"/><Relationship Id="rId4" Type="http://schemas.openxmlformats.org/officeDocument/2006/relationships/image" Target="../media/image72.jpeg"/><Relationship Id="rId9" Type="http://schemas.openxmlformats.org/officeDocument/2006/relationships/image" Target="../media/image77.png"/><Relationship Id="rId14" Type="http://schemas.openxmlformats.org/officeDocument/2006/relationships/image" Target="../media/image82.png"/><Relationship Id="rId22" Type="http://schemas.openxmlformats.org/officeDocument/2006/relationships/image" Target="../media/image90.png"/><Relationship Id="rId27" Type="http://schemas.openxmlformats.org/officeDocument/2006/relationships/image" Target="../media/image95.png"/><Relationship Id="rId30" Type="http://schemas.openxmlformats.org/officeDocument/2006/relationships/image" Target="../media/image98.png"/><Relationship Id="rId35" Type="http://schemas.openxmlformats.org/officeDocument/2006/relationships/image" Target="../media/image103.png"/><Relationship Id="rId43" Type="http://schemas.openxmlformats.org/officeDocument/2006/relationships/image" Target="../media/image111.png"/><Relationship Id="rId48" Type="http://schemas.openxmlformats.org/officeDocument/2006/relationships/image" Target="../media/image116.png"/><Relationship Id="rId56" Type="http://schemas.openxmlformats.org/officeDocument/2006/relationships/image" Target="../media/image124.png"/><Relationship Id="rId64" Type="http://schemas.openxmlformats.org/officeDocument/2006/relationships/image" Target="../media/image132.png"/><Relationship Id="rId69" Type="http://schemas.openxmlformats.org/officeDocument/2006/relationships/image" Target="../media/image137.png"/><Relationship Id="rId8" Type="http://schemas.openxmlformats.org/officeDocument/2006/relationships/image" Target="../media/image76.png"/><Relationship Id="rId51" Type="http://schemas.openxmlformats.org/officeDocument/2006/relationships/image" Target="../media/image119.png"/><Relationship Id="rId3" Type="http://schemas.openxmlformats.org/officeDocument/2006/relationships/image" Target="../media/image71.jpeg"/><Relationship Id="rId12" Type="http://schemas.openxmlformats.org/officeDocument/2006/relationships/image" Target="../media/image80.png"/><Relationship Id="rId17" Type="http://schemas.openxmlformats.org/officeDocument/2006/relationships/image" Target="../media/image85.png"/><Relationship Id="rId25" Type="http://schemas.openxmlformats.org/officeDocument/2006/relationships/image" Target="../media/image93.png"/><Relationship Id="rId33" Type="http://schemas.openxmlformats.org/officeDocument/2006/relationships/image" Target="../media/image101.png"/><Relationship Id="rId38" Type="http://schemas.openxmlformats.org/officeDocument/2006/relationships/image" Target="../media/image106.png"/><Relationship Id="rId46" Type="http://schemas.openxmlformats.org/officeDocument/2006/relationships/image" Target="../media/image114.png"/><Relationship Id="rId59" Type="http://schemas.openxmlformats.org/officeDocument/2006/relationships/image" Target="../media/image127.png"/><Relationship Id="rId67" Type="http://schemas.openxmlformats.org/officeDocument/2006/relationships/image" Target="../media/image135.png"/><Relationship Id="rId20" Type="http://schemas.openxmlformats.org/officeDocument/2006/relationships/image" Target="../media/image88.png"/><Relationship Id="rId41" Type="http://schemas.openxmlformats.org/officeDocument/2006/relationships/image" Target="../media/image109.png"/><Relationship Id="rId54" Type="http://schemas.openxmlformats.org/officeDocument/2006/relationships/image" Target="../media/image122.png"/><Relationship Id="rId62" Type="http://schemas.openxmlformats.org/officeDocument/2006/relationships/image" Target="../media/image130.png"/><Relationship Id="rId70" Type="http://schemas.openxmlformats.org/officeDocument/2006/relationships/image" Target="../media/image1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 rot="21600000">
            <a:off x="0" y="1056132"/>
            <a:ext cx="12192000" cy="5801867"/>
          </a:xfrm>
          <a:prstGeom prst="rect">
            <a:avLst/>
          </a:prstGeom>
        </p:spPr>
      </p:pic>
      <p:sp>
        <p:nvSpPr>
          <p:cNvPr id="4" name="textbox 3"/>
          <p:cNvSpPr/>
          <p:nvPr/>
        </p:nvSpPr>
        <p:spPr>
          <a:xfrm>
            <a:off x="1181712" y="4207293"/>
            <a:ext cx="4089400" cy="114236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4000"/>
              </a:lnSpc>
            </a:pPr>
            <a:endParaRPr lang="en-US" altLang="en-US" sz="100" dirty="0"/>
          </a:p>
          <a:p>
            <a:pPr marL="62230" algn="l" rtl="0" eaLnBrk="0">
              <a:lnSpc>
                <a:spcPct val="85000"/>
              </a:lnSpc>
            </a:pPr>
            <a:r>
              <a:rPr sz="3900" spc="40" dirty="0">
                <a:ln w="14510" cap="flat" cmpd="sng">
                  <a:solidFill>
                    <a:srgbClr val="000000">
                      <a:alpha val="100000"/>
                    </a:srgbClr>
                  </a:solidFill>
                  <a:prstDash val="solid"/>
                  <a:beve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中企盈飞</a:t>
            </a:r>
            <a:r>
              <a:rPr sz="3900" spc="4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3900" spc="40" dirty="0">
                <a:ln w="14510" cap="flat" cmpd="sng">
                  <a:solidFill>
                    <a:srgbClr val="000000">
                      <a:alpha val="100000"/>
                    </a:srgbClr>
                  </a:solidFill>
                  <a:prstDash val="solid"/>
                  <a:beve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(北</a:t>
            </a:r>
            <a:r>
              <a:rPr sz="3900" spc="0" dirty="0">
                <a:ln w="14510" cap="flat" cmpd="sng">
                  <a:solidFill>
                    <a:srgbClr val="000000">
                      <a:alpha val="100000"/>
                    </a:srgbClr>
                  </a:solidFill>
                  <a:prstDash val="solid"/>
                  <a:beve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京)</a:t>
            </a:r>
            <a:endParaRPr lang="en-US" altLang="en-US" sz="3900" dirty="0"/>
          </a:p>
          <a:p>
            <a:pPr marL="12700" algn="l" rtl="0" eaLnBrk="0">
              <a:lnSpc>
                <a:spcPts val="4800"/>
              </a:lnSpc>
            </a:pPr>
            <a:r>
              <a:rPr sz="3900" spc="100" dirty="0">
                <a:ln w="14510" cap="flat" cmpd="sng">
                  <a:solidFill>
                    <a:srgbClr val="000000">
                      <a:alpha val="100000"/>
                    </a:srgbClr>
                  </a:solidFill>
                  <a:prstDash val="solid"/>
                  <a:beve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会计服务有限公</a:t>
            </a:r>
            <a:r>
              <a:rPr sz="3900" spc="90" dirty="0">
                <a:ln w="14510" cap="flat" cmpd="sng">
                  <a:solidFill>
                    <a:srgbClr val="000000">
                      <a:alpha val="100000"/>
                    </a:srgbClr>
                  </a:solidFill>
                  <a:prstDash val="solid"/>
                  <a:beve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司</a:t>
            </a:r>
            <a:endParaRPr lang="en-US" altLang="en-US" sz="39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0" y="5471159"/>
            <a:ext cx="2380487" cy="138684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textbox 293"/>
          <p:cNvSpPr/>
          <p:nvPr/>
        </p:nvSpPr>
        <p:spPr>
          <a:xfrm>
            <a:off x="685441" y="341236"/>
            <a:ext cx="10416540" cy="306832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5000"/>
              </a:lnSpc>
            </a:pPr>
            <a:r>
              <a:rPr sz="3200" spc="-20" dirty="0" err="1" smtClean="0">
                <a:ln w="11641" cap="flat" cmpd="sng">
                  <a:solidFill>
                    <a:srgbClr val="000000">
                      <a:alpha val="100000"/>
                    </a:srgbClr>
                  </a:solidFill>
                  <a:prstDash val="solid"/>
                  <a:beve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任职要</a:t>
            </a:r>
            <a:r>
              <a:rPr sz="3200" spc="-10" dirty="0" err="1" smtClean="0">
                <a:ln w="11641" cap="flat" cmpd="sng">
                  <a:solidFill>
                    <a:srgbClr val="000000">
                      <a:alpha val="100000"/>
                    </a:srgbClr>
                  </a:solidFill>
                  <a:prstDash val="solid"/>
                  <a:beve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求</a:t>
            </a:r>
            <a:endParaRPr lang="en-US" sz="3200" dirty="0"/>
          </a:p>
          <a:p>
            <a:pPr marL="12700" algn="l" rtl="0" eaLnBrk="0">
              <a:lnSpc>
                <a:spcPct val="95000"/>
              </a:lnSpc>
            </a:pPr>
            <a:r>
              <a:rPr lang="en-US" sz="3200" spc="4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lang="en-US" sz="3200" spc="40" dirty="0" smtClean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         </a:t>
            </a:r>
            <a:r>
              <a:rPr sz="2300" spc="40" dirty="0" smtClean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• </a:t>
            </a:r>
            <a:r>
              <a:rPr lang="zh-CN" altLang="en-US" sz="2300" spc="40" dirty="0">
                <a:ln w="8717" cap="flat" cmpd="sng">
                  <a:solidFill>
                    <a:srgbClr val="000000">
                      <a:alpha val="100000"/>
                    </a:srgbClr>
                  </a:solidFill>
                  <a:prstDash val="solid"/>
                  <a:beve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/>
              </a:rPr>
              <a:t>专</a:t>
            </a:r>
            <a:r>
              <a:rPr sz="2300" spc="40" dirty="0" err="1" smtClean="0">
                <a:ln w="8717" cap="flat" cmpd="sng">
                  <a:solidFill>
                    <a:srgbClr val="000000">
                      <a:alpha val="100000"/>
                    </a:srgbClr>
                  </a:solidFill>
                  <a:prstDash val="solid"/>
                  <a:beve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科及以上会计</a:t>
            </a:r>
            <a:r>
              <a:rPr sz="2300" spc="40" dirty="0" err="1">
                <a:ln w="8717" cap="flat" cmpd="sng">
                  <a:solidFill>
                    <a:srgbClr val="000000">
                      <a:alpha val="100000"/>
                    </a:srgbClr>
                  </a:solidFill>
                  <a:prstDash val="solid"/>
                  <a:beve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、审计、金融、财务管理、税务专业等相关专</a:t>
            </a:r>
            <a:r>
              <a:rPr sz="2300" spc="30" dirty="0" err="1">
                <a:ln w="8717" cap="flat" cmpd="sng">
                  <a:solidFill>
                    <a:srgbClr val="000000">
                      <a:alpha val="100000"/>
                    </a:srgbClr>
                  </a:solidFill>
                  <a:prstDash val="solid"/>
                  <a:beve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业</a:t>
            </a:r>
            <a:r>
              <a:rPr sz="2300" spc="0" dirty="0">
                <a:ln w="8717" cap="flat" cmpd="sng">
                  <a:solidFill>
                    <a:srgbClr val="000000">
                      <a:alpha val="100000"/>
                    </a:srgbClr>
                  </a:solidFill>
                  <a:prstDash val="solid"/>
                  <a:beve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；</a:t>
            </a:r>
            <a:endParaRPr lang="en-US" altLang="en-US" sz="2300" dirty="0"/>
          </a:p>
          <a:p>
            <a:pPr marL="1447800" algn="l" rtl="0" eaLnBrk="0">
              <a:lnSpc>
                <a:spcPct val="98000"/>
              </a:lnSpc>
              <a:spcBef>
                <a:spcPts val="1045"/>
              </a:spcBef>
            </a:pPr>
            <a:r>
              <a:rPr sz="2300" spc="9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• </a:t>
            </a:r>
            <a:r>
              <a:rPr sz="2300" spc="90" dirty="0">
                <a:ln w="8717" cap="flat" cmpd="sng">
                  <a:solidFill>
                    <a:srgbClr val="000000">
                      <a:alpha val="100000"/>
                    </a:srgbClr>
                  </a:solidFill>
                  <a:prstDash val="solid"/>
                  <a:beve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普通话标准，具备良好的沟通、协调及应变能力</a:t>
            </a:r>
            <a:r>
              <a:rPr sz="2300" spc="0" dirty="0">
                <a:ln w="8717" cap="flat" cmpd="sng">
                  <a:solidFill>
                    <a:srgbClr val="000000">
                      <a:alpha val="100000"/>
                    </a:srgbClr>
                  </a:solidFill>
                  <a:prstDash val="solid"/>
                  <a:beve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；</a:t>
            </a:r>
            <a:endParaRPr lang="en-US" altLang="en-US" sz="2300" dirty="0"/>
          </a:p>
          <a:p>
            <a:pPr marL="1447800" algn="l" rtl="0" eaLnBrk="0">
              <a:lnSpc>
                <a:spcPts val="3335"/>
              </a:lnSpc>
              <a:spcBef>
                <a:spcPts val="610"/>
              </a:spcBef>
            </a:pPr>
            <a:r>
              <a:rPr sz="2300" spc="25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• </a:t>
            </a:r>
            <a:r>
              <a:rPr sz="2300" spc="250" dirty="0">
                <a:ln w="8717" cap="flat" cmpd="sng">
                  <a:solidFill>
                    <a:srgbClr val="000000">
                      <a:alpha val="100000"/>
                    </a:srgbClr>
                  </a:solidFill>
                  <a:prstDash val="solid"/>
                  <a:beve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熟练应用</a:t>
            </a:r>
            <a:r>
              <a:rPr sz="2300" spc="0" dirty="0">
                <a:ln w="8717" cap="flat" cmpd="sng">
                  <a:solidFill>
                    <a:srgbClr val="000000">
                      <a:alpha val="100000"/>
                    </a:srgbClr>
                  </a:solidFill>
                  <a:prstDash val="solid"/>
                  <a:bevel/>
                </a:ln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word</a:t>
            </a:r>
            <a:r>
              <a:rPr sz="2300" spc="25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2300" spc="250" dirty="0">
                <a:ln w="8717" cap="flat" cmpd="sng">
                  <a:solidFill>
                    <a:srgbClr val="000000">
                      <a:alpha val="100000"/>
                    </a:srgbClr>
                  </a:solidFill>
                  <a:prstDash val="solid"/>
                  <a:beve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sz="2300" spc="0" dirty="0">
                <a:ln w="8717" cap="flat" cmpd="sng">
                  <a:solidFill>
                    <a:srgbClr val="000000">
                      <a:alpha val="100000"/>
                    </a:srgbClr>
                  </a:solidFill>
                  <a:prstDash val="solid"/>
                  <a:bevel/>
                </a:ln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Excel</a:t>
            </a:r>
            <a:r>
              <a:rPr sz="2300" spc="250" dirty="0">
                <a:ln w="8717" cap="flat" cmpd="sng">
                  <a:solidFill>
                    <a:srgbClr val="000000">
                      <a:alpha val="100000"/>
                    </a:srgbClr>
                  </a:solidFill>
                  <a:prstDash val="solid"/>
                  <a:beve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等办公软件</a:t>
            </a:r>
            <a:r>
              <a:rPr sz="2300" spc="240" dirty="0">
                <a:ln w="8717" cap="flat" cmpd="sng">
                  <a:solidFill>
                    <a:srgbClr val="000000">
                      <a:alpha val="100000"/>
                    </a:srgbClr>
                  </a:solidFill>
                  <a:prstDash val="solid"/>
                  <a:beve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；</a:t>
            </a:r>
            <a:endParaRPr lang="en-US" altLang="en-US" sz="2300" dirty="0"/>
          </a:p>
          <a:p>
            <a:pPr marL="1447800" algn="l" rtl="0" eaLnBrk="0">
              <a:lnSpc>
                <a:spcPct val="99000"/>
              </a:lnSpc>
              <a:spcBef>
                <a:spcPts val="810"/>
              </a:spcBef>
            </a:pPr>
            <a:r>
              <a:rPr sz="2300" spc="9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• </a:t>
            </a:r>
            <a:r>
              <a:rPr sz="2300" spc="90" dirty="0">
                <a:ln w="8717" cap="flat" cmpd="sng">
                  <a:solidFill>
                    <a:srgbClr val="000000">
                      <a:alpha val="100000"/>
                    </a:srgbClr>
                  </a:solidFill>
                  <a:prstDash val="solid"/>
                  <a:beve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工作细致、责任心强、具备较强的团队合作精神</a:t>
            </a:r>
            <a:r>
              <a:rPr sz="2300" spc="0" dirty="0">
                <a:ln w="8717" cap="flat" cmpd="sng">
                  <a:solidFill>
                    <a:srgbClr val="000000">
                      <a:alpha val="100000"/>
                    </a:srgbClr>
                  </a:solidFill>
                  <a:prstDash val="solid"/>
                  <a:beve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；</a:t>
            </a:r>
            <a:endParaRPr lang="en-US" altLang="en-US" sz="2300" dirty="0"/>
          </a:p>
          <a:p>
            <a:pPr algn="l" rtl="0" eaLnBrk="0">
              <a:lnSpc>
                <a:spcPct val="106000"/>
              </a:lnSpc>
            </a:pPr>
            <a:endParaRPr lang="en-US" altLang="en-US" sz="800" dirty="0"/>
          </a:p>
          <a:p>
            <a:pPr algn="l" rtl="0" eaLnBrk="0">
              <a:lnSpc>
                <a:spcPct val="7000"/>
              </a:lnSpc>
            </a:pPr>
            <a:endParaRPr lang="en-US" altLang="en-US" sz="100" dirty="0"/>
          </a:p>
          <a:p>
            <a:pPr marL="1447800" algn="l" rtl="0" eaLnBrk="0">
              <a:lnSpc>
                <a:spcPct val="98000"/>
              </a:lnSpc>
            </a:pPr>
            <a:r>
              <a:rPr sz="2300" spc="9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• </a:t>
            </a:r>
            <a:r>
              <a:rPr sz="2300" spc="90" dirty="0">
                <a:ln w="8717" cap="flat" cmpd="sng">
                  <a:solidFill>
                    <a:srgbClr val="000000">
                      <a:alpha val="100000"/>
                    </a:srgbClr>
                  </a:solidFill>
                  <a:prstDash val="solid"/>
                  <a:beve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吃苦耐劳、能适应偶尔出差或外出的工作性</a:t>
            </a:r>
            <a:r>
              <a:rPr sz="2300" spc="70" dirty="0">
                <a:ln w="8717" cap="flat" cmpd="sng">
                  <a:solidFill>
                    <a:srgbClr val="000000">
                      <a:alpha val="100000"/>
                    </a:srgbClr>
                  </a:solidFill>
                  <a:prstDash val="solid"/>
                  <a:beve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质</a:t>
            </a:r>
            <a:r>
              <a:rPr sz="2300" spc="0" dirty="0">
                <a:ln w="8717" cap="flat" cmpd="sng">
                  <a:solidFill>
                    <a:srgbClr val="000000">
                      <a:alpha val="100000"/>
                    </a:srgbClr>
                  </a:solidFill>
                  <a:prstDash val="solid"/>
                  <a:beve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；</a:t>
            </a:r>
            <a:endParaRPr lang="en-US" altLang="en-US" sz="2300" dirty="0"/>
          </a:p>
        </p:txBody>
      </p:sp>
      <p:pic>
        <p:nvPicPr>
          <p:cNvPr id="294" name="picture 29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36575" y="3479291"/>
            <a:ext cx="12118847" cy="2497836"/>
          </a:xfrm>
          <a:prstGeom prst="rect">
            <a:avLst/>
          </a:prstGeom>
        </p:spPr>
      </p:pic>
      <p:sp>
        <p:nvSpPr>
          <p:cNvPr id="295" name="path"/>
          <p:cNvSpPr/>
          <p:nvPr/>
        </p:nvSpPr>
        <p:spPr>
          <a:xfrm>
            <a:off x="1524" y="3047"/>
            <a:ext cx="524256" cy="1050035"/>
          </a:xfrm>
          <a:custGeom>
            <a:avLst/>
            <a:gdLst/>
            <a:ahLst/>
            <a:cxnLst/>
            <a:rect l="0" t="0" r="0" b="0"/>
            <a:pathLst>
              <a:path w="825" h="1653">
                <a:moveTo>
                  <a:pt x="0" y="1653"/>
                </a:moveTo>
                <a:lnTo>
                  <a:pt x="825" y="825"/>
                </a:lnTo>
                <a:lnTo>
                  <a:pt x="0" y="0"/>
                </a:lnTo>
                <a:lnTo>
                  <a:pt x="0" y="1653"/>
                </a:lnTo>
              </a:path>
            </a:pathLst>
          </a:custGeom>
          <a:solidFill>
            <a:srgbClr val="203864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picture 29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3259835" y="0"/>
            <a:ext cx="5671756" cy="3468623"/>
          </a:xfrm>
          <a:prstGeom prst="rect">
            <a:avLst/>
          </a:prstGeom>
        </p:spPr>
      </p:pic>
      <p:sp>
        <p:nvSpPr>
          <p:cNvPr id="297" name="textbox 297"/>
          <p:cNvSpPr/>
          <p:nvPr/>
        </p:nvSpPr>
        <p:spPr>
          <a:xfrm>
            <a:off x="5194172" y="3773170"/>
            <a:ext cx="1847850" cy="52196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6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3000"/>
              </a:lnSpc>
            </a:pPr>
            <a:r>
              <a:rPr sz="3500" spc="9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福利待</a:t>
            </a:r>
            <a:r>
              <a:rPr sz="3500" spc="7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遇</a:t>
            </a:r>
            <a:endParaRPr lang="en-US" altLang="en-US" sz="3500" dirty="0"/>
          </a:p>
        </p:txBody>
      </p:sp>
      <p:pic>
        <p:nvPicPr>
          <p:cNvPr id="298" name="picture 29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5901309" y="5524500"/>
            <a:ext cx="390144" cy="39014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picture 3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334" name="table 334"/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61338617"/>
              </p:ext>
            </p:extLst>
          </p:nvPr>
        </p:nvGraphicFramePr>
        <p:xfrm>
          <a:off x="805815" y="1057910"/>
          <a:ext cx="10486390" cy="5826379"/>
        </p:xfrm>
        <a:graphic>
          <a:graphicData uri="http://schemas.openxmlformats.org/drawingml/2006/table">
            <a:tbl>
              <a:tblPr/>
              <a:tblGrid>
                <a:gridCol w="2412365"/>
                <a:gridCol w="2629535"/>
                <a:gridCol w="5444490"/>
              </a:tblGrid>
              <a:tr h="70866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49000"/>
                        </a:lnSpc>
                      </a:pPr>
                      <a:endParaRPr lang="en-US" altLang="en-US" sz="1000" dirty="0"/>
                    </a:p>
                    <a:p>
                      <a:pPr marL="873760" algn="l" rtl="0" eaLnBrk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700" spc="-30" dirty="0">
                          <a:ln w="6537" cap="flat" cmpd="sng">
                            <a:solidFill>
                              <a:srgbClr val="FFFF00">
                                <a:alpha val="100000"/>
                              </a:srgbClr>
                            </a:solidFill>
                            <a:prstDash val="solid"/>
                            <a:bevel/>
                          </a:ln>
                          <a:solidFill>
                            <a:srgbClr val="FFFF00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岗位</a:t>
                      </a:r>
                      <a:endParaRPr lang="en-US" altLang="en-US" sz="1700" dirty="0"/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49000"/>
                        </a:lnSpc>
                      </a:pPr>
                      <a:endParaRPr lang="en-US" altLang="en-US" sz="1000" dirty="0"/>
                    </a:p>
                    <a:p>
                      <a:pPr marL="203200" algn="l" rtl="0" eaLnBrk="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altLang="zh-CN" sz="1700" spc="70" dirty="0">
                          <a:ln w="6537" cap="flat" cmpd="sng">
                            <a:solidFill>
                              <a:srgbClr val="FFFF00">
                                <a:alpha val="100000"/>
                              </a:srgbClr>
                            </a:solidFill>
                            <a:prstDash val="solid"/>
                            <a:bevel/>
                          </a:ln>
                          <a:solidFill>
                            <a:srgbClr val="FFFF00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  </a:t>
                      </a:r>
                      <a:r>
                        <a:rPr lang="zh-CN" sz="1700" spc="70" dirty="0">
                          <a:ln w="6537" cap="flat" cmpd="sng">
                            <a:solidFill>
                              <a:srgbClr val="FFFF00">
                                <a:alpha val="100000"/>
                              </a:srgbClr>
                            </a:solidFill>
                            <a:prstDash val="solid"/>
                            <a:bevel/>
                          </a:ln>
                          <a:solidFill>
                            <a:srgbClr val="FFFF00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实习期津贴</a:t>
                      </a:r>
                      <a:endParaRPr lang="zh-CN" sz="1700" dirty="0">
                        <a:ea typeface="宋体" panose="02010600030101010101" pitchFamily="2" charset="-122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48000"/>
                        </a:lnSpc>
                      </a:pPr>
                      <a:endParaRPr lang="en-US" altLang="en-US" sz="1000" dirty="0"/>
                    </a:p>
                    <a:p>
                      <a:pPr marL="1958340" algn="l" rtl="0" eaLnBrk="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700" spc="90" dirty="0">
                          <a:ln w="6537" cap="flat" cmpd="sng">
                            <a:solidFill>
                              <a:srgbClr val="FFFF00">
                                <a:alpha val="100000"/>
                              </a:srgbClr>
                            </a:solidFill>
                            <a:prstDash val="solid"/>
                            <a:bevel/>
                          </a:ln>
                          <a:solidFill>
                            <a:srgbClr val="FFFF00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转正薪</a:t>
                      </a:r>
                      <a:r>
                        <a:rPr sz="1700" spc="80" dirty="0">
                          <a:ln w="6537" cap="flat" cmpd="sng">
                            <a:solidFill>
                              <a:srgbClr val="FFFF00">
                                <a:alpha val="100000"/>
                              </a:srgbClr>
                            </a:solidFill>
                            <a:prstDash val="solid"/>
                            <a:bevel/>
                          </a:ln>
                          <a:solidFill>
                            <a:srgbClr val="FFFF00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资</a:t>
                      </a:r>
                      <a:endParaRPr lang="en-US" altLang="en-US" sz="1700" dirty="0"/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9"/>
                    </a:solidFill>
                  </a:tcPr>
                </a:tc>
              </a:tr>
              <a:tr h="704215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47000"/>
                        </a:lnSpc>
                      </a:pPr>
                      <a:endParaRPr lang="en-US" altLang="en-US" sz="1000" dirty="0"/>
                    </a:p>
                    <a:p>
                      <a:pPr marL="618490" algn="l" rtl="0" eaLnBrk="0">
                        <a:lnSpc>
                          <a:spcPct val="99000"/>
                        </a:lnSpc>
                        <a:spcBef>
                          <a:spcPts val="0"/>
                        </a:spcBef>
                      </a:pPr>
                      <a:r>
                        <a:rPr sz="1700" spc="100" dirty="0">
                          <a:ln w="6537" cap="flat" cmpd="sng">
                            <a:solidFill>
                              <a:srgbClr val="F79646">
                                <a:alpha val="100000"/>
                              </a:srgbClr>
                            </a:solidFill>
                            <a:prstDash val="solid"/>
                            <a:bevel/>
                          </a:ln>
                          <a:solidFill>
                            <a:srgbClr val="F79646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会计助</a:t>
                      </a:r>
                      <a:r>
                        <a:rPr sz="1700" spc="60" dirty="0">
                          <a:ln w="6537" cap="flat" cmpd="sng">
                            <a:solidFill>
                              <a:srgbClr val="F79646">
                                <a:alpha val="100000"/>
                              </a:srgbClr>
                            </a:solidFill>
                            <a:prstDash val="solid"/>
                            <a:bevel/>
                          </a:ln>
                          <a:solidFill>
                            <a:srgbClr val="F79646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理</a:t>
                      </a:r>
                      <a:endParaRPr lang="en-US" altLang="en-US" sz="1700" dirty="0"/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46000"/>
                        </a:lnSpc>
                      </a:pPr>
                      <a:endParaRPr lang="en-US" altLang="en-US" sz="1000" dirty="0"/>
                    </a:p>
                    <a:p>
                      <a:pPr marL="671195" algn="l" rtl="0" eaLnBrk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700" b="1" spc="120" dirty="0" smtClean="0">
                          <a:solidFill>
                            <a:srgbClr val="F79646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2</a:t>
                      </a:r>
                      <a:r>
                        <a:rPr lang="en-US" sz="1700" b="1" spc="120" dirty="0" smtClean="0">
                          <a:solidFill>
                            <a:srgbClr val="F79646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3</a:t>
                      </a:r>
                      <a:r>
                        <a:rPr sz="1700" b="1" spc="120" dirty="0" smtClean="0">
                          <a:solidFill>
                            <a:srgbClr val="F79646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00</a:t>
                      </a:r>
                      <a:r>
                        <a:rPr sz="1700" spc="50" dirty="0">
                          <a:ln w="6537" cap="flat" cmpd="sng">
                            <a:solidFill>
                              <a:srgbClr val="000000">
                                <a:alpha val="100000"/>
                              </a:srgbClr>
                            </a:solidFill>
                            <a:prstDash val="solid"/>
                            <a:bevel/>
                          </a:ln>
                          <a:solidFill>
                            <a:srgbClr val="000000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元/</a:t>
                      </a:r>
                      <a:r>
                        <a:rPr sz="1700" spc="0" dirty="0">
                          <a:ln w="6537" cap="flat" cmpd="sng">
                            <a:solidFill>
                              <a:srgbClr val="000000">
                                <a:alpha val="100000"/>
                              </a:srgbClr>
                            </a:solidFill>
                            <a:prstDash val="solid"/>
                            <a:bevel/>
                          </a:ln>
                          <a:solidFill>
                            <a:srgbClr val="000000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月</a:t>
                      </a:r>
                      <a:endParaRPr lang="en-US" altLang="en-US" sz="1700" dirty="0"/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8000"/>
                        </a:lnSpc>
                      </a:pPr>
                      <a:endParaRPr lang="en-US" altLang="en-US" sz="1000" dirty="0"/>
                    </a:p>
                    <a:p>
                      <a:pPr marL="782320" algn="l" rtl="0" eaLnBrk="0">
                        <a:lnSpc>
                          <a:spcPts val="2575"/>
                        </a:lnSpc>
                      </a:pPr>
                      <a:r>
                        <a:rPr lang="en-US" sz="1700" b="1" spc="80" smtClean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5</a:t>
                      </a:r>
                      <a:r>
                        <a:rPr sz="1700" b="1" spc="80" smtClean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000-8000</a:t>
                      </a:r>
                      <a:r>
                        <a:rPr sz="1700" spc="80" dirty="0">
                          <a:ln w="6537" cap="flat" cmpd="sng">
                            <a:solidFill>
                              <a:srgbClr val="000000">
                                <a:alpha val="100000"/>
                              </a:srgbClr>
                            </a:solidFill>
                            <a:prstDash val="solid"/>
                            <a:bevel/>
                          </a:ln>
                          <a:solidFill>
                            <a:srgbClr val="000000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元</a:t>
                      </a:r>
                      <a:r>
                        <a:rPr sz="1700" b="1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/</a:t>
                      </a:r>
                      <a:r>
                        <a:rPr sz="1700" spc="80" dirty="0">
                          <a:ln w="6537" cap="flat" cmpd="sng">
                            <a:solidFill>
                              <a:srgbClr val="000000">
                                <a:alpha val="100000"/>
                              </a:srgbClr>
                            </a:solidFill>
                            <a:prstDash val="solid"/>
                            <a:bevel/>
                          </a:ln>
                          <a:solidFill>
                            <a:srgbClr val="000000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月</a:t>
                      </a:r>
                      <a:r>
                        <a:rPr sz="1700" b="1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+</a:t>
                      </a:r>
                      <a:r>
                        <a:rPr sz="1700" spc="80" dirty="0">
                          <a:ln w="6537" cap="flat" cmpd="sng">
                            <a:solidFill>
                              <a:srgbClr val="000000">
                                <a:alpha val="100000"/>
                              </a:srgbClr>
                            </a:solidFill>
                            <a:prstDash val="solid"/>
                            <a:bevel/>
                          </a:ln>
                          <a:solidFill>
                            <a:srgbClr val="000000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代账提成</a:t>
                      </a:r>
                      <a:r>
                        <a:rPr sz="1700" b="1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+</a:t>
                      </a:r>
                      <a:r>
                        <a:rPr sz="1700" spc="0" dirty="0">
                          <a:ln w="6537" cap="flat" cmpd="sng">
                            <a:solidFill>
                              <a:srgbClr val="000000">
                                <a:alpha val="100000"/>
                              </a:srgbClr>
                            </a:solidFill>
                            <a:prstDash val="solid"/>
                            <a:bevel/>
                          </a:ln>
                          <a:solidFill>
                            <a:srgbClr val="000000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社保</a:t>
                      </a:r>
                      <a:endParaRPr lang="en-US" altLang="en-US" sz="1700" dirty="0"/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485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46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6000"/>
                        </a:lnSpc>
                      </a:pPr>
                      <a:endParaRPr lang="en-US" altLang="en-US" sz="100" dirty="0"/>
                    </a:p>
                    <a:p>
                      <a:pPr marL="630555" algn="l" rtl="0" eaLnBrk="0">
                        <a:lnSpc>
                          <a:spcPct val="100000"/>
                        </a:lnSpc>
                      </a:pPr>
                      <a:r>
                        <a:rPr sz="1700" spc="70" dirty="0">
                          <a:ln w="6537" cap="flat" cmpd="sng">
                            <a:solidFill>
                              <a:srgbClr val="92D050">
                                <a:alpha val="100000"/>
                              </a:srgbClr>
                            </a:solidFill>
                            <a:prstDash val="solid"/>
                            <a:bevel/>
                          </a:ln>
                          <a:solidFill>
                            <a:srgbClr val="92D050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审计助</a:t>
                      </a:r>
                      <a:r>
                        <a:rPr sz="1700" spc="50" dirty="0">
                          <a:ln w="6537" cap="flat" cmpd="sng">
                            <a:solidFill>
                              <a:srgbClr val="92D050">
                                <a:alpha val="100000"/>
                              </a:srgbClr>
                            </a:solidFill>
                            <a:prstDash val="solid"/>
                            <a:bevel/>
                          </a:ln>
                          <a:solidFill>
                            <a:srgbClr val="92D050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理</a:t>
                      </a:r>
                      <a:endParaRPr lang="en-US" altLang="en-US" sz="1700" dirty="0"/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46000"/>
                        </a:lnSpc>
                      </a:pPr>
                      <a:endParaRPr lang="en-US" altLang="en-US" sz="1000" dirty="0"/>
                    </a:p>
                    <a:p>
                      <a:pPr marL="671195" algn="l" rtl="0" eaLnBrk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700" b="1" spc="120" dirty="0" smtClean="0">
                          <a:solidFill>
                            <a:srgbClr val="F79646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2</a:t>
                      </a:r>
                      <a:r>
                        <a:rPr lang="en-US" sz="1700" b="1" spc="120" dirty="0" smtClean="0">
                          <a:solidFill>
                            <a:srgbClr val="F79646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3</a:t>
                      </a:r>
                      <a:r>
                        <a:rPr sz="1700" b="1" spc="120" dirty="0" smtClean="0">
                          <a:solidFill>
                            <a:srgbClr val="F79646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00</a:t>
                      </a:r>
                      <a:r>
                        <a:rPr sz="1700" spc="50" dirty="0">
                          <a:ln w="6537" cap="flat" cmpd="sng">
                            <a:solidFill>
                              <a:srgbClr val="000000">
                                <a:alpha val="100000"/>
                              </a:srgbClr>
                            </a:solidFill>
                            <a:prstDash val="solid"/>
                            <a:bevel/>
                          </a:ln>
                          <a:solidFill>
                            <a:srgbClr val="000000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元/</a:t>
                      </a:r>
                      <a:r>
                        <a:rPr sz="1700" spc="0" dirty="0">
                          <a:ln w="6537" cap="flat" cmpd="sng">
                            <a:solidFill>
                              <a:srgbClr val="000000">
                                <a:alpha val="100000"/>
                              </a:srgbClr>
                            </a:solidFill>
                            <a:prstDash val="solid"/>
                            <a:bevel/>
                          </a:ln>
                          <a:solidFill>
                            <a:srgbClr val="000000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月</a:t>
                      </a:r>
                      <a:endParaRPr lang="en-US" altLang="en-US" sz="1700" dirty="0"/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8000"/>
                        </a:lnSpc>
                      </a:pPr>
                      <a:endParaRPr lang="en-US" altLang="en-US" sz="1000" dirty="0"/>
                    </a:p>
                    <a:p>
                      <a:pPr marL="724535" algn="l" rtl="0" eaLnBrk="0">
                        <a:lnSpc>
                          <a:spcPts val="2575"/>
                        </a:lnSpc>
                      </a:pPr>
                      <a:r>
                        <a:rPr sz="1700" b="1" spc="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5000-10000</a:t>
                      </a:r>
                      <a:r>
                        <a:rPr sz="1700" spc="70" dirty="0">
                          <a:ln w="6537" cap="flat" cmpd="sng">
                            <a:solidFill>
                              <a:srgbClr val="000000">
                                <a:alpha val="100000"/>
                              </a:srgbClr>
                            </a:solidFill>
                            <a:prstDash val="solid"/>
                            <a:bevel/>
                          </a:ln>
                          <a:solidFill>
                            <a:srgbClr val="000000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元</a:t>
                      </a:r>
                      <a:r>
                        <a:rPr sz="1700" b="1" spc="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/</a:t>
                      </a:r>
                      <a:r>
                        <a:rPr sz="1700" spc="70" dirty="0">
                          <a:ln w="6537" cap="flat" cmpd="sng">
                            <a:solidFill>
                              <a:srgbClr val="000000">
                                <a:alpha val="100000"/>
                              </a:srgbClr>
                            </a:solidFill>
                            <a:prstDash val="solid"/>
                            <a:bevel/>
                          </a:ln>
                          <a:solidFill>
                            <a:srgbClr val="000000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月</a:t>
                      </a:r>
                      <a:r>
                        <a:rPr sz="1700" b="1" spc="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+</a:t>
                      </a:r>
                      <a:r>
                        <a:rPr sz="1700" spc="70" dirty="0">
                          <a:ln w="6537" cap="flat" cmpd="sng">
                            <a:solidFill>
                              <a:srgbClr val="000000">
                                <a:alpha val="100000"/>
                              </a:srgbClr>
                            </a:solidFill>
                            <a:prstDash val="solid"/>
                            <a:bevel/>
                          </a:ln>
                          <a:solidFill>
                            <a:srgbClr val="000000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项目提成</a:t>
                      </a:r>
                      <a:r>
                        <a:rPr sz="1700" b="1" spc="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+</a:t>
                      </a:r>
                      <a:r>
                        <a:rPr sz="1700" spc="70" dirty="0">
                          <a:ln w="6537" cap="flat" cmpd="sng">
                            <a:solidFill>
                              <a:srgbClr val="000000">
                                <a:alpha val="100000"/>
                              </a:srgbClr>
                            </a:solidFill>
                            <a:prstDash val="solid"/>
                            <a:bevel/>
                          </a:ln>
                          <a:solidFill>
                            <a:srgbClr val="000000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社</a:t>
                      </a:r>
                      <a:r>
                        <a:rPr sz="1700" spc="50" dirty="0">
                          <a:ln w="6537" cap="flat" cmpd="sng">
                            <a:solidFill>
                              <a:srgbClr val="000000">
                                <a:alpha val="100000"/>
                              </a:srgbClr>
                            </a:solidFill>
                            <a:prstDash val="solid"/>
                            <a:bevel/>
                          </a:ln>
                          <a:solidFill>
                            <a:srgbClr val="000000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保</a:t>
                      </a:r>
                      <a:endParaRPr lang="en-US" altLang="en-US" sz="1700" dirty="0"/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4850">
                <a:tc gridSpan="3">
                  <a:txBody>
                    <a:bodyPr/>
                    <a:lstStyle/>
                    <a:p>
                      <a:pPr marL="28575" algn="l" rtl="0" eaLnBrk="0">
                        <a:lnSpc>
                          <a:spcPct val="88000"/>
                        </a:lnSpc>
                        <a:spcBef>
                          <a:spcPts val="0"/>
                        </a:spcBef>
                      </a:pPr>
                      <a:r>
                        <a:rPr lang="en-US" sz="1700" spc="100" dirty="0">
                          <a:ln w="6537" cap="flat" cmpd="sng">
                            <a:solidFill>
                              <a:srgbClr val="FFFFFF">
                                <a:alpha val="100000"/>
                              </a:srgbClr>
                            </a:solidFill>
                            <a:prstDash val="solid"/>
                            <a:bevel/>
                          </a:ln>
                          <a:solidFill>
                            <a:srgbClr val="FFFFFF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 </a:t>
                      </a:r>
                    </a:p>
                    <a:p>
                      <a:pPr marL="28575" algn="l" rtl="0" eaLnBrk="0">
                        <a:lnSpc>
                          <a:spcPct val="88000"/>
                        </a:lnSpc>
                        <a:spcBef>
                          <a:spcPts val="0"/>
                        </a:spcBef>
                      </a:pPr>
                      <a:r>
                        <a:rPr lang="en-US" sz="1700" spc="100" dirty="0">
                          <a:ln w="6537" cap="flat" cmpd="sng">
                            <a:solidFill>
                              <a:srgbClr val="FFFFFF">
                                <a:alpha val="100000"/>
                              </a:srgbClr>
                            </a:solidFill>
                            <a:prstDash val="solid"/>
                            <a:bevel/>
                          </a:ln>
                          <a:solidFill>
                            <a:srgbClr val="FFFFFF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r>
                        <a:rPr sz="1700" spc="70" dirty="0">
                          <a:ln w="8717" cap="flat" cmpd="sng">
                            <a:solidFill>
                              <a:srgbClr val="F79646">
                                <a:alpha val="100000"/>
                              </a:srgbClr>
                            </a:solidFill>
                            <a:prstDash val="solid"/>
                            <a:bevel/>
                          </a:ln>
                          <a:solidFill>
                            <a:srgbClr val="F79646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津贴构成</a:t>
                      </a:r>
                      <a:r>
                        <a:rPr sz="1700" spc="50" dirty="0">
                          <a:ln w="8717" cap="flat" cmpd="sng">
                            <a:solidFill>
                              <a:srgbClr val="F79646">
                                <a:alpha val="100000"/>
                              </a:srgbClr>
                            </a:solidFill>
                            <a:prstDash val="solid"/>
                            <a:bevel/>
                          </a:ln>
                          <a:solidFill>
                            <a:srgbClr val="F79646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：</a:t>
                      </a:r>
                      <a:endParaRPr lang="en-US" altLang="en-US" sz="1700" dirty="0"/>
                    </a:p>
                    <a:p>
                      <a:pPr marL="36830" algn="l" rtl="0" eaLnBrk="0">
                        <a:lnSpc>
                          <a:spcPts val="3155"/>
                        </a:lnSpc>
                      </a:pPr>
                      <a:r>
                        <a:rPr sz="1700" spc="12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 </a:t>
                      </a:r>
                      <a:r>
                        <a:rPr lang="en-US" sz="1700" spc="12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1</a:t>
                      </a:r>
                      <a:r>
                        <a:rPr lang="zh-CN" altLang="en-US" sz="1700" spc="12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、</a:t>
                      </a:r>
                      <a:r>
                        <a:rPr sz="1700" spc="12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 </a:t>
                      </a:r>
                      <a:r>
                        <a:rPr sz="1700" spc="120" dirty="0">
                          <a:ln w="6694" cap="flat" cmpd="sng">
                            <a:solidFill>
                              <a:srgbClr val="FFFFFF">
                                <a:alpha val="100000"/>
                              </a:srgbClr>
                            </a:solidFill>
                            <a:prstDash val="solid"/>
                            <a:bevel/>
                          </a:ln>
                          <a:solidFill>
                            <a:srgbClr val="FFFFFF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(基础津贴</a:t>
                      </a:r>
                      <a:r>
                        <a:rPr sz="1700" b="1" spc="120" dirty="0" smtClean="0">
                          <a:solidFill>
                            <a:srgbClr val="F79646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  <a:sym typeface="+mn-ea"/>
                        </a:rPr>
                        <a:t>1</a:t>
                      </a:r>
                      <a:r>
                        <a:rPr lang="en-US" sz="1700" b="1" spc="120" dirty="0" smtClean="0">
                          <a:solidFill>
                            <a:srgbClr val="F79646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  <a:sym typeface="+mn-ea"/>
                        </a:rPr>
                        <a:t>7</a:t>
                      </a:r>
                      <a:r>
                        <a:rPr sz="1700" b="1" spc="120" dirty="0" smtClean="0">
                          <a:solidFill>
                            <a:srgbClr val="F79646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  <a:sym typeface="+mn-ea"/>
                        </a:rPr>
                        <a:t>00</a:t>
                      </a:r>
                      <a:r>
                        <a:rPr sz="1700" spc="120" dirty="0">
                          <a:ln w="8013" cap="flat" cmpd="sng">
                            <a:solidFill>
                              <a:srgbClr val="F79646">
                                <a:alpha val="100000"/>
                              </a:srgbClr>
                            </a:solidFill>
                            <a:prstDash val="solid"/>
                            <a:bevel/>
                          </a:ln>
                          <a:solidFill>
                            <a:srgbClr val="F79646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元</a:t>
                      </a:r>
                      <a:r>
                        <a:rPr sz="1700" b="1" spc="120" dirty="0">
                          <a:solidFill>
                            <a:srgbClr val="F79646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  <a:sym typeface="+mn-ea"/>
                        </a:rPr>
                        <a:t>/</a:t>
                      </a:r>
                      <a:r>
                        <a:rPr sz="1700" spc="120" dirty="0" smtClean="0">
                          <a:ln w="8013" cap="flat" cmpd="sng">
                            <a:solidFill>
                              <a:srgbClr val="F79646">
                                <a:alpha val="100000"/>
                              </a:srgbClr>
                            </a:solidFill>
                            <a:prstDash val="solid"/>
                            <a:bevel/>
                          </a:ln>
                          <a:solidFill>
                            <a:srgbClr val="F79646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月</a:t>
                      </a:r>
                      <a:r>
                        <a:rPr sz="1700" b="1" spc="120" dirty="0" smtClean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  <a:sym typeface="+mn-ea"/>
                        </a:rPr>
                        <a:t>+</a:t>
                      </a:r>
                      <a:r>
                        <a:rPr sz="1700" spc="120" dirty="0" smtClean="0">
                          <a:ln w="6694" cap="flat" cmpd="sng">
                            <a:solidFill>
                              <a:srgbClr val="FFFFFF">
                                <a:alpha val="100000"/>
                              </a:srgbClr>
                            </a:solidFill>
                            <a:prstDash val="solid"/>
                            <a:bevel/>
                          </a:ln>
                          <a:solidFill>
                            <a:srgbClr val="FFFFFF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住房补助</a:t>
                      </a:r>
                      <a:r>
                        <a:rPr lang="en-US" sz="1700" b="1" spc="120" dirty="0" smtClean="0">
                          <a:ln>
                            <a:noFill/>
                          </a:ln>
                          <a:solidFill>
                            <a:srgbClr val="F79646">
                              <a:alpha val="100000"/>
                            </a:srgbClr>
                          </a:solidFill>
                          <a:latin typeface="Arial" panose="020B0604020202020204"/>
                          <a:ea typeface="宋体" panose="02010600030101010101" pitchFamily="2" charset="-122"/>
                          <a:cs typeface="Arial" panose="020B0604020202020204"/>
                          <a:sym typeface="+mn-ea"/>
                        </a:rPr>
                        <a:t>6</a:t>
                      </a:r>
                      <a:r>
                        <a:rPr sz="1700" b="1" spc="120" dirty="0" smtClean="0">
                          <a:solidFill>
                            <a:srgbClr val="F79646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  <a:sym typeface="+mn-ea"/>
                        </a:rPr>
                        <a:t>00</a:t>
                      </a:r>
                      <a:r>
                        <a:rPr sz="1700" spc="120" dirty="0">
                          <a:ln w="8013" cap="flat" cmpd="sng">
                            <a:solidFill>
                              <a:srgbClr val="F79646">
                                <a:alpha val="100000"/>
                              </a:srgbClr>
                            </a:solidFill>
                            <a:prstDash val="solid"/>
                            <a:bevel/>
                          </a:ln>
                          <a:solidFill>
                            <a:srgbClr val="F79646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元</a:t>
                      </a:r>
                      <a:r>
                        <a:rPr sz="1700" b="1" spc="120" dirty="0">
                          <a:solidFill>
                            <a:srgbClr val="F79646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  <a:sym typeface="+mn-ea"/>
                        </a:rPr>
                        <a:t>/</a:t>
                      </a:r>
                      <a:r>
                        <a:rPr sz="1700" spc="120" dirty="0">
                          <a:ln w="8013" cap="flat" cmpd="sng">
                            <a:solidFill>
                              <a:srgbClr val="F79646">
                                <a:alpha val="100000"/>
                              </a:srgbClr>
                            </a:solidFill>
                            <a:prstDash val="solid"/>
                            <a:bevel/>
                          </a:ln>
                          <a:solidFill>
                            <a:srgbClr val="F79646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月)</a:t>
                      </a:r>
                      <a:r>
                        <a:rPr sz="1700" spc="120" dirty="0">
                          <a:solidFill>
                            <a:srgbClr val="F79646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 </a:t>
                      </a:r>
                      <a:r>
                        <a:rPr sz="1700" spc="20" dirty="0">
                          <a:ln w="8013" cap="flat" cmpd="sng">
                            <a:solidFill>
                              <a:srgbClr val="F79646">
                                <a:alpha val="100000"/>
                              </a:srgbClr>
                            </a:solidFill>
                            <a:prstDash val="solid"/>
                            <a:bevel/>
                          </a:ln>
                          <a:solidFill>
                            <a:srgbClr val="F79646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。</a:t>
                      </a:r>
                      <a:endParaRPr lang="en-US" altLang="en-US" sz="1700" dirty="0"/>
                    </a:p>
                    <a:p>
                      <a:pPr algn="l" rtl="0" eaLnBrk="0">
                        <a:lnSpc>
                          <a:spcPct val="147000"/>
                        </a:lnSpc>
                      </a:pPr>
                      <a:r>
                        <a:rPr lang="en-US" sz="1700" spc="100" dirty="0">
                          <a:ln w="6537" cap="flat" cmpd="sng">
                            <a:solidFill>
                              <a:srgbClr val="FFFFFF">
                                <a:alpha val="100000"/>
                              </a:srgbClr>
                            </a:solidFill>
                            <a:prstDash val="solid"/>
                            <a:bevel/>
                          </a:ln>
                          <a:solidFill>
                            <a:srgbClr val="FFFFFF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2</a:t>
                      </a:r>
                      <a:r>
                        <a:rPr lang="zh-CN" altLang="en-US" sz="1700" spc="100" dirty="0">
                          <a:ln w="6537" cap="flat" cmpd="sng">
                            <a:solidFill>
                              <a:srgbClr val="FFFFFF">
                                <a:alpha val="100000"/>
                              </a:srgbClr>
                            </a:solidFill>
                            <a:prstDash val="solid"/>
                            <a:bevel/>
                          </a:ln>
                          <a:solidFill>
                            <a:srgbClr val="FFFFFF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、</a:t>
                      </a:r>
                      <a:r>
                        <a:rPr sz="1700" spc="100" dirty="0">
                          <a:ln w="6537" cap="flat" cmpd="sng">
                            <a:solidFill>
                              <a:srgbClr val="FFFFFF">
                                <a:alpha val="100000"/>
                              </a:srgbClr>
                            </a:solidFill>
                            <a:prstDash val="solid"/>
                            <a:bevel/>
                          </a:ln>
                          <a:solidFill>
                            <a:srgbClr val="FFFFFF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实习期有会计初级证书每个月补助</a:t>
                      </a:r>
                      <a:r>
                        <a:rPr sz="1700" b="1" spc="120" dirty="0">
                          <a:solidFill>
                            <a:srgbClr val="F79646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100元</a:t>
                      </a:r>
                      <a:r>
                        <a:rPr lang="zh-CN" sz="1700" b="1" spc="120" dirty="0">
                          <a:solidFill>
                            <a:srgbClr val="F79646">
                              <a:alpha val="100000"/>
                            </a:srgbClr>
                          </a:solidFill>
                          <a:latin typeface="Arial" panose="020B0604020202020204"/>
                          <a:ea typeface="宋体" panose="02010600030101010101" pitchFamily="2" charset="-122"/>
                          <a:cs typeface="Arial" panose="020B0604020202020204"/>
                        </a:rPr>
                        <a:t>。</a:t>
                      </a:r>
                    </a:p>
                    <a:p>
                      <a:pPr algn="l" rtl="0" eaLnBrk="0">
                        <a:lnSpc>
                          <a:spcPct val="147000"/>
                        </a:lnSpc>
                      </a:pPr>
                      <a:r>
                        <a:rPr lang="en-US" altLang="zh-CN" sz="1700" b="1" spc="120" dirty="0">
                          <a:solidFill>
                            <a:srgbClr val="F79646">
                              <a:alpha val="100000"/>
                            </a:srgbClr>
                          </a:solidFill>
                          <a:latin typeface="Arial" panose="020B0604020202020204"/>
                          <a:ea typeface="宋体" panose="02010600030101010101" pitchFamily="2" charset="-122"/>
                          <a:cs typeface="Arial" panose="020B0604020202020204"/>
                        </a:rPr>
                        <a:t> </a:t>
                      </a:r>
                      <a:r>
                        <a:rPr lang="en-US" altLang="zh-CN" sz="1700" b="0" spc="100" baseline="0" dirty="0">
                          <a:ln w="6537" cap="flat" cmpd="sng">
                            <a:solidFill>
                              <a:srgbClr val="FFFFFF">
                                <a:alpha val="100000"/>
                              </a:srgbClr>
                            </a:solidFill>
                            <a:prstDash val="solid"/>
                            <a:bevel/>
                          </a:ln>
                          <a:solidFill>
                            <a:srgbClr val="FFFFFF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Arial" panose="020B0604020202020204"/>
                        </a:rPr>
                        <a:t> </a:t>
                      </a:r>
                      <a:r>
                        <a:rPr sz="1700" spc="100" dirty="0" smtClean="0">
                          <a:ln w="6537" cap="flat" cmpd="sng">
                            <a:solidFill>
                              <a:srgbClr val="FFFFFF">
                                <a:alpha val="100000"/>
                              </a:srgbClr>
                            </a:solidFill>
                            <a:prstDash val="solid"/>
                            <a:bevel/>
                          </a:ln>
                          <a:solidFill>
                            <a:srgbClr val="FFFFFF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3、</a:t>
                      </a:r>
                      <a:r>
                        <a:rPr lang="zh-CN" altLang="en-US" sz="1700" spc="100" dirty="0" smtClean="0">
                          <a:ln w="6537" cap="flat" cmpd="sng">
                            <a:solidFill>
                              <a:srgbClr val="FFFFFF">
                                <a:alpha val="100000"/>
                              </a:srgbClr>
                            </a:solidFill>
                            <a:prstDash val="solid"/>
                            <a:bevel/>
                          </a:ln>
                          <a:solidFill>
                            <a:srgbClr val="FFFFFF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第六个月实习结束后，正常实习期间无无故旷工、迟到、早退、请假（一个月不超过两次）额外奖励</a:t>
                      </a:r>
                      <a:r>
                        <a:rPr lang="en-US" altLang="zh-CN" sz="1700" spc="100" dirty="0" smtClean="0">
                          <a:ln w="6537" cap="flat" cmpd="sng">
                            <a:solidFill>
                              <a:srgbClr val="FFFFFF">
                                <a:alpha val="100000"/>
                              </a:srgbClr>
                            </a:solidFill>
                            <a:prstDash val="solid"/>
                            <a:bevel/>
                          </a:ln>
                          <a:solidFill>
                            <a:srgbClr val="FFFFFF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2000</a:t>
                      </a:r>
                      <a:r>
                        <a:rPr lang="zh-CN" altLang="en-US" sz="1700" spc="100" dirty="0" smtClean="0">
                          <a:ln w="6537" cap="flat" cmpd="sng">
                            <a:solidFill>
                              <a:srgbClr val="FFFFFF">
                                <a:alpha val="100000"/>
                              </a:srgbClr>
                            </a:solidFill>
                            <a:prstDash val="solid"/>
                            <a:bevel/>
                          </a:ln>
                          <a:solidFill>
                            <a:srgbClr val="FFFFFF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元</a:t>
                      </a:r>
                      <a:endParaRPr sz="1700" spc="100" dirty="0">
                        <a:ln w="6537" cap="flat" cmpd="sng">
                          <a:solidFill>
                            <a:srgbClr val="FFFFFF">
                              <a:alpha val="100000"/>
                            </a:srgbClr>
                          </a:solidFill>
                          <a:prstDash val="solid"/>
                          <a:bevel/>
                        </a:ln>
                        <a:solidFill>
                          <a:srgbClr val="FFFFFF">
                            <a:alpha val="100000"/>
                          </a:srgbClr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9"/>
                    </a:solidFill>
                  </a:tcPr>
                </a:tc>
              </a:tr>
              <a:tr h="704215">
                <a:tc gridSpan="3">
                  <a:txBody>
                    <a:bodyPr/>
                    <a:lstStyle/>
                    <a:p>
                      <a:pPr algn="l" rtl="0" eaLnBrk="0">
                        <a:lnSpc>
                          <a:spcPct val="146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46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9000"/>
                        </a:lnSpc>
                      </a:pPr>
                      <a:r>
                        <a:rPr lang="en-US" sz="1700" spc="90" dirty="0">
                          <a:ln w="6537" cap="flat" cmpd="sng">
                            <a:solidFill>
                              <a:srgbClr val="FFFFFF">
                                <a:alpha val="100000"/>
                              </a:srgbClr>
                            </a:solidFill>
                            <a:prstDash val="solid"/>
                            <a:bevel/>
                          </a:ln>
                          <a:solidFill>
                            <a:srgbClr val="FFFFFF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                  </a:t>
                      </a:r>
                      <a:r>
                        <a:rPr sz="1700" spc="90" dirty="0">
                          <a:ln w="6537" cap="flat" cmpd="sng">
                            <a:solidFill>
                              <a:srgbClr val="FFFFFF">
                                <a:alpha val="100000"/>
                              </a:srgbClr>
                            </a:solidFill>
                            <a:prstDash val="solid"/>
                            <a:bevel/>
                          </a:ln>
                          <a:solidFill>
                            <a:srgbClr val="FFFFFF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工作时间：</a:t>
                      </a:r>
                      <a:r>
                        <a:rPr sz="1700" b="1" spc="9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9:00-18:00</a:t>
                      </a:r>
                      <a:r>
                        <a:rPr sz="1700" spc="9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</a:t>
                      </a:r>
                      <a:r>
                        <a:rPr sz="1700" spc="90" dirty="0">
                          <a:ln w="6537" cap="flat" cmpd="sng">
                            <a:solidFill>
                              <a:srgbClr val="FFFFFF">
                                <a:alpha val="100000"/>
                              </a:srgbClr>
                            </a:solidFill>
                            <a:prstDash val="solid"/>
                            <a:bevel/>
                          </a:ln>
                          <a:solidFill>
                            <a:srgbClr val="FFFFFF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周末双休、法定假</a:t>
                      </a:r>
                      <a:r>
                        <a:rPr sz="1700" spc="0" dirty="0">
                          <a:ln w="6537" cap="flat" cmpd="sng">
                            <a:solidFill>
                              <a:srgbClr val="FFFFFF">
                                <a:alpha val="100000"/>
                              </a:srgbClr>
                            </a:solidFill>
                            <a:prstDash val="solid"/>
                            <a:bevel/>
                          </a:ln>
                          <a:solidFill>
                            <a:srgbClr val="FFFFFF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日休息</a:t>
                      </a:r>
                      <a:endParaRPr lang="en-US" altLang="en-US" sz="1700" dirty="0"/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9"/>
                    </a:solidFill>
                  </a:tcPr>
                </a:tc>
              </a:tr>
              <a:tr h="999490">
                <a:tc gridSpan="3">
                  <a:txBody>
                    <a:bodyPr/>
                    <a:lstStyle/>
                    <a:p>
                      <a:pPr algn="l" rtl="0" eaLnBrk="0">
                        <a:lnSpc>
                          <a:spcPct val="146000"/>
                        </a:lnSpc>
                      </a:pPr>
                      <a:r>
                        <a:rPr lang="en-US" sz="1700" spc="70" dirty="0">
                          <a:ln w="6537" cap="flat" cmpd="sng">
                            <a:solidFill>
                              <a:srgbClr val="000000">
                                <a:alpha val="100000"/>
                              </a:srgbClr>
                            </a:solidFill>
                            <a:prstDash val="solid"/>
                            <a:bevel/>
                          </a:ln>
                          <a:solidFill>
                            <a:srgbClr val="000000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 </a:t>
                      </a:r>
                      <a:r>
                        <a:rPr sz="1700" spc="70" dirty="0" err="1">
                          <a:ln w="6537" cap="flat" cmpd="sng">
                            <a:solidFill>
                              <a:srgbClr val="000000">
                                <a:alpha val="100000"/>
                              </a:srgbClr>
                            </a:solidFill>
                            <a:prstDash val="solid"/>
                            <a:bevel/>
                          </a:ln>
                          <a:solidFill>
                            <a:srgbClr val="000000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工作地点</a:t>
                      </a:r>
                      <a:r>
                        <a:rPr sz="1700" spc="70" dirty="0" err="1" smtClean="0">
                          <a:ln w="6537" cap="flat" cmpd="sng">
                            <a:solidFill>
                              <a:srgbClr val="000000">
                                <a:alpha val="100000"/>
                              </a:srgbClr>
                            </a:solidFill>
                            <a:prstDash val="solid"/>
                            <a:bevel/>
                          </a:ln>
                          <a:solidFill>
                            <a:srgbClr val="000000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：</a:t>
                      </a:r>
                      <a:r>
                        <a:rPr sz="1700" spc="100" dirty="0" err="1" smtClean="0">
                          <a:ln w="6537" cap="flat" cmpd="sng">
                            <a:solidFill>
                              <a:srgbClr val="000000">
                                <a:alpha val="100000"/>
                              </a:srgbClr>
                            </a:solidFill>
                            <a:prstDash val="solid"/>
                            <a:bevel/>
                          </a:ln>
                          <a:solidFill>
                            <a:srgbClr val="000000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上海市</a:t>
                      </a:r>
                      <a:r>
                        <a:rPr sz="1700" spc="100" dirty="0" smtClean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 </a:t>
                      </a:r>
                      <a:r>
                        <a:rPr sz="1700" spc="100" dirty="0" smtClean="0">
                          <a:ln w="6537" cap="flat" cmpd="sng">
                            <a:solidFill>
                              <a:srgbClr val="000000">
                                <a:alpha val="100000"/>
                              </a:srgbClr>
                            </a:solidFill>
                            <a:prstDash val="solid"/>
                            <a:bevel/>
                          </a:ln>
                          <a:solidFill>
                            <a:srgbClr val="000000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(</a:t>
                      </a:r>
                      <a:r>
                        <a:rPr sz="1700" spc="100" dirty="0" err="1" smtClean="0">
                          <a:ln w="6537" cap="flat" cmpd="sng">
                            <a:solidFill>
                              <a:srgbClr val="000000">
                                <a:alpha val="100000"/>
                              </a:srgbClr>
                            </a:solidFill>
                            <a:prstDash val="solid"/>
                            <a:bevel/>
                          </a:ln>
                          <a:solidFill>
                            <a:srgbClr val="000000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虹口、浦东、嘉定、徐汇、虹桥</a:t>
                      </a:r>
                      <a:r>
                        <a:rPr lang="zh-CN" altLang="en-US" sz="1700" spc="100" dirty="0" smtClean="0">
                          <a:ln w="6537" cap="flat" cmpd="sng">
                            <a:solidFill>
                              <a:srgbClr val="000000">
                                <a:alpha val="100000"/>
                              </a:srgbClr>
                            </a:solidFill>
                            <a:prstDash val="solid"/>
                            <a:bevel/>
                          </a:ln>
                          <a:solidFill>
                            <a:srgbClr val="000000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、松江</a:t>
                      </a:r>
                      <a:r>
                        <a:rPr sz="1700" spc="20" dirty="0" smtClean="0">
                          <a:ln w="6537" cap="flat" cmpd="sng">
                            <a:solidFill>
                              <a:srgbClr val="000000">
                                <a:alpha val="100000"/>
                              </a:srgbClr>
                            </a:solidFill>
                            <a:prstDash val="solid"/>
                            <a:bevel/>
                          </a:ln>
                          <a:solidFill>
                            <a:srgbClr val="000000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)</a:t>
                      </a:r>
                      <a:endParaRPr lang="en-US" altLang="en-US" sz="1700" dirty="0" smtClean="0"/>
                    </a:p>
                    <a:p>
                      <a:pPr marL="3042285" algn="l" rtl="0" eaLnBrk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endParaRPr lang="en-US" altLang="en-US" sz="1700" dirty="0"/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</a:tr>
            </a:tbl>
          </a:graphicData>
        </a:graphic>
      </p:graphicFrame>
      <p:pic>
        <p:nvPicPr>
          <p:cNvPr id="335" name="picture 3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4308424" y="309626"/>
            <a:ext cx="2294229" cy="604405"/>
          </a:xfrm>
          <a:prstGeom prst="rect">
            <a:avLst/>
          </a:prstGeom>
        </p:spPr>
      </p:pic>
      <p:sp>
        <p:nvSpPr>
          <p:cNvPr id="336" name="textbox 336"/>
          <p:cNvSpPr/>
          <p:nvPr/>
        </p:nvSpPr>
        <p:spPr>
          <a:xfrm>
            <a:off x="6909685" y="335167"/>
            <a:ext cx="1541780" cy="56260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215900" algn="l" rtl="0" eaLnBrk="0">
              <a:lnSpc>
                <a:spcPts val="4225"/>
              </a:lnSpc>
            </a:pPr>
            <a:endParaRPr lang="en-US" altLang="en-US" sz="3200" dirty="0"/>
          </a:p>
        </p:txBody>
      </p:sp>
      <p:sp>
        <p:nvSpPr>
          <p:cNvPr id="337" name="textbox 337"/>
          <p:cNvSpPr/>
          <p:nvPr/>
        </p:nvSpPr>
        <p:spPr>
          <a:xfrm>
            <a:off x="8616185" y="277157"/>
            <a:ext cx="3274695" cy="17526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5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1000" spc="7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中</a:t>
            </a:r>
            <a:r>
              <a:rPr sz="1000" spc="7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7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企</a:t>
            </a:r>
            <a:r>
              <a:rPr sz="1000" spc="7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7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盈</a:t>
            </a:r>
            <a:r>
              <a:rPr sz="1000" spc="7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7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飞</a:t>
            </a:r>
            <a:r>
              <a:rPr sz="1000" spc="7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</a:t>
            </a:r>
            <a:r>
              <a:rPr sz="1000" spc="7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(</a:t>
            </a:r>
            <a:r>
              <a:rPr sz="1000" spc="7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7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北</a:t>
            </a:r>
            <a:r>
              <a:rPr sz="1000" spc="7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7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京</a:t>
            </a:r>
            <a:r>
              <a:rPr sz="1000" spc="7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7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)</a:t>
            </a:r>
            <a:r>
              <a:rPr sz="1000" spc="7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</a:t>
            </a:r>
            <a:r>
              <a:rPr sz="1000" spc="7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会</a:t>
            </a:r>
            <a:r>
              <a:rPr sz="1000" spc="7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7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计</a:t>
            </a:r>
            <a:r>
              <a:rPr sz="1000" spc="7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7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服</a:t>
            </a:r>
            <a:r>
              <a:rPr sz="1000" spc="7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7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务</a:t>
            </a:r>
            <a:r>
              <a:rPr sz="1000" spc="7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7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有</a:t>
            </a:r>
            <a:r>
              <a:rPr sz="1000" spc="7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7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限</a:t>
            </a:r>
            <a:r>
              <a:rPr sz="1000" spc="7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1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公</a:t>
            </a:r>
            <a:r>
              <a:rPr sz="1000" spc="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司</a:t>
            </a:r>
            <a:endParaRPr lang="en-US" altLang="en-US" sz="10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picture 30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3259835" y="0"/>
            <a:ext cx="5671756" cy="3468623"/>
          </a:xfrm>
          <a:prstGeom prst="rect">
            <a:avLst/>
          </a:prstGeom>
        </p:spPr>
      </p:pic>
      <p:sp>
        <p:nvSpPr>
          <p:cNvPr id="304" name="textbox 304"/>
          <p:cNvSpPr/>
          <p:nvPr/>
        </p:nvSpPr>
        <p:spPr>
          <a:xfrm>
            <a:off x="4711496" y="3770884"/>
            <a:ext cx="2760345" cy="52450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66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4000"/>
              </a:lnSpc>
            </a:pPr>
            <a:r>
              <a:rPr sz="3500" spc="9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职业发展路</a:t>
            </a:r>
            <a:r>
              <a:rPr sz="3500" spc="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径</a:t>
            </a:r>
            <a:endParaRPr lang="en-US" altLang="en-US" sz="3500" dirty="0"/>
          </a:p>
        </p:txBody>
      </p:sp>
      <p:pic>
        <p:nvPicPr>
          <p:cNvPr id="305" name="picture 30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5901309" y="5524500"/>
            <a:ext cx="390144" cy="39014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textbox 306"/>
          <p:cNvSpPr/>
          <p:nvPr/>
        </p:nvSpPr>
        <p:spPr>
          <a:xfrm>
            <a:off x="2726436" y="3166871"/>
            <a:ext cx="1548764" cy="368934"/>
          </a:xfrm>
          <a:prstGeom prst="rect">
            <a:avLst/>
          </a:prstGeom>
          <a:solidFill>
            <a:srgbClr val="5B9BD5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18000"/>
              </a:lnSpc>
            </a:pPr>
            <a:endParaRPr lang="en-US" altLang="en-US" sz="300" dirty="0"/>
          </a:p>
          <a:p>
            <a:pPr marL="132080" algn="l" rtl="0" eaLnBrk="0">
              <a:lnSpc>
                <a:spcPct val="99000"/>
              </a:lnSpc>
            </a:pPr>
            <a:r>
              <a:rPr sz="1700" spc="150" dirty="0">
                <a:ln w="6537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02.</a:t>
            </a:r>
            <a:r>
              <a:rPr sz="1700" spc="150" dirty="0">
                <a:ln w="6537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记账会</a:t>
            </a:r>
            <a:r>
              <a:rPr sz="1700" spc="100" dirty="0">
                <a:ln w="6537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计</a:t>
            </a:r>
            <a:endParaRPr lang="en-US" altLang="en-US" sz="1700" dirty="0"/>
          </a:p>
        </p:txBody>
      </p:sp>
      <p:sp>
        <p:nvSpPr>
          <p:cNvPr id="307" name="textbox 307"/>
          <p:cNvSpPr/>
          <p:nvPr/>
        </p:nvSpPr>
        <p:spPr>
          <a:xfrm>
            <a:off x="5020767" y="6010808"/>
            <a:ext cx="1256030" cy="63563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1355"/>
              </a:lnSpc>
            </a:pPr>
            <a:r>
              <a:rPr sz="1100" spc="5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•   </a:t>
            </a:r>
            <a:r>
              <a:rPr sz="1100" spc="5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工商注</a:t>
            </a:r>
            <a:r>
              <a:rPr sz="1100" spc="3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册</a:t>
            </a:r>
            <a:endParaRPr lang="en-US" altLang="en-US" sz="1100" dirty="0"/>
          </a:p>
          <a:p>
            <a:pPr marL="12700" algn="l" rtl="0" eaLnBrk="0">
              <a:lnSpc>
                <a:spcPts val="1360"/>
              </a:lnSpc>
              <a:spcBef>
                <a:spcPts val="370"/>
              </a:spcBef>
            </a:pPr>
            <a:r>
              <a:rPr sz="1100" spc="7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•   </a:t>
            </a:r>
            <a:r>
              <a:rPr sz="1100" spc="7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企业变更与</a:t>
            </a:r>
            <a:r>
              <a:rPr sz="1100" spc="5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注</a:t>
            </a:r>
            <a:r>
              <a:rPr sz="1100" spc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销</a:t>
            </a:r>
            <a:endParaRPr lang="en-US" altLang="en-US" sz="1100" dirty="0"/>
          </a:p>
          <a:p>
            <a:pPr algn="l" rtl="0" eaLnBrk="0">
              <a:lnSpc>
                <a:spcPct val="101000"/>
              </a:lnSpc>
            </a:pPr>
            <a:endParaRPr lang="en-US" altLang="en-US" sz="300" dirty="0"/>
          </a:p>
          <a:p>
            <a:pPr marL="12700" algn="l" rtl="0" eaLnBrk="0">
              <a:lnSpc>
                <a:spcPts val="1350"/>
              </a:lnSpc>
              <a:spcBef>
                <a:spcPts val="0"/>
              </a:spcBef>
            </a:pPr>
            <a:r>
              <a:rPr sz="1100" spc="6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•   </a:t>
            </a:r>
            <a:r>
              <a:rPr sz="1100" spc="6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特别资质办</a:t>
            </a:r>
            <a:r>
              <a:rPr sz="1100" spc="4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理</a:t>
            </a:r>
            <a:endParaRPr lang="en-US" altLang="en-US" sz="1100" dirty="0"/>
          </a:p>
        </p:txBody>
      </p:sp>
      <p:pic>
        <p:nvPicPr>
          <p:cNvPr id="308" name="picture 30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11245850" y="4927803"/>
            <a:ext cx="946150" cy="1930196"/>
          </a:xfrm>
          <a:prstGeom prst="rect">
            <a:avLst/>
          </a:prstGeom>
        </p:spPr>
      </p:pic>
      <p:sp>
        <p:nvSpPr>
          <p:cNvPr id="309" name="textbox 309"/>
          <p:cNvSpPr/>
          <p:nvPr/>
        </p:nvSpPr>
        <p:spPr>
          <a:xfrm>
            <a:off x="4991100" y="2505455"/>
            <a:ext cx="1548764" cy="370840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18000"/>
              </a:lnSpc>
            </a:pPr>
            <a:endParaRPr lang="en-US" altLang="en-US" sz="300" dirty="0"/>
          </a:p>
          <a:p>
            <a:pPr marL="132080" algn="l" rtl="0" eaLnBrk="0">
              <a:lnSpc>
                <a:spcPct val="99000"/>
              </a:lnSpc>
              <a:spcBef>
                <a:spcPts val="5"/>
              </a:spcBef>
            </a:pPr>
            <a:r>
              <a:rPr sz="1700" spc="150" dirty="0">
                <a:ln w="6537" cap="flat" cmpd="sng">
                  <a:solidFill>
                    <a:srgbClr val="000000">
                      <a:alpha val="100000"/>
                    </a:srgbClr>
                  </a:solidFill>
                  <a:prstDash val="solid"/>
                  <a:bevel/>
                </a:ln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03.</a:t>
            </a:r>
            <a:r>
              <a:rPr sz="1700" spc="150" dirty="0">
                <a:ln w="6537" cap="flat" cmpd="sng">
                  <a:solidFill>
                    <a:srgbClr val="000000">
                      <a:alpha val="100000"/>
                    </a:srgbClr>
                  </a:solidFill>
                  <a:prstDash val="solid"/>
                  <a:beve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主管会</a:t>
            </a:r>
            <a:r>
              <a:rPr sz="1700" spc="100" dirty="0">
                <a:ln w="6537" cap="flat" cmpd="sng">
                  <a:solidFill>
                    <a:srgbClr val="000000">
                      <a:alpha val="100000"/>
                    </a:srgbClr>
                  </a:solidFill>
                  <a:prstDash val="solid"/>
                  <a:beve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计</a:t>
            </a:r>
            <a:endParaRPr lang="en-US" altLang="en-US" sz="1700" dirty="0"/>
          </a:p>
        </p:txBody>
      </p:sp>
      <p:sp>
        <p:nvSpPr>
          <p:cNvPr id="310" name="textbox 310"/>
          <p:cNvSpPr/>
          <p:nvPr/>
        </p:nvSpPr>
        <p:spPr>
          <a:xfrm>
            <a:off x="4893563" y="5541263"/>
            <a:ext cx="1719579" cy="353695"/>
          </a:xfrm>
          <a:prstGeom prst="rect">
            <a:avLst/>
          </a:prstGeom>
          <a:solidFill>
            <a:srgbClr val="5B9BD5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18000"/>
              </a:lnSpc>
            </a:pPr>
            <a:endParaRPr lang="en-US" altLang="en-US" sz="400" dirty="0"/>
          </a:p>
          <a:p>
            <a:pPr marL="690880" algn="l" rtl="0" eaLnBrk="0">
              <a:lnSpc>
                <a:spcPct val="95000"/>
              </a:lnSpc>
              <a:spcBef>
                <a:spcPts val="0"/>
              </a:spcBef>
            </a:pPr>
            <a:r>
              <a:rPr sz="1400" spc="-40" dirty="0">
                <a:ln w="5103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外</a:t>
            </a:r>
            <a:r>
              <a:rPr sz="1400" spc="-30" dirty="0">
                <a:ln w="5103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勤</a:t>
            </a:r>
            <a:endParaRPr lang="en-US" altLang="en-US" sz="1400" dirty="0"/>
          </a:p>
        </p:txBody>
      </p:sp>
      <p:pic>
        <p:nvPicPr>
          <p:cNvPr id="311" name="picture 3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4860188" y="5502808"/>
            <a:ext cx="76403" cy="1355191"/>
          </a:xfrm>
          <a:prstGeom prst="rect">
            <a:avLst/>
          </a:prstGeom>
        </p:spPr>
      </p:pic>
      <p:sp>
        <p:nvSpPr>
          <p:cNvPr id="312" name="textbox 312"/>
          <p:cNvSpPr/>
          <p:nvPr/>
        </p:nvSpPr>
        <p:spPr>
          <a:xfrm>
            <a:off x="7220711" y="1908047"/>
            <a:ext cx="1548764" cy="370204"/>
          </a:xfrm>
          <a:prstGeom prst="rect">
            <a:avLst/>
          </a:prstGeom>
          <a:solidFill>
            <a:srgbClr val="70AD47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13000"/>
              </a:lnSpc>
            </a:pPr>
            <a:endParaRPr lang="en-US" altLang="en-US" sz="300" dirty="0"/>
          </a:p>
          <a:p>
            <a:pPr marL="132715" algn="l" rtl="0" eaLnBrk="0">
              <a:lnSpc>
                <a:spcPct val="100000"/>
              </a:lnSpc>
              <a:spcBef>
                <a:spcPts val="0"/>
              </a:spcBef>
            </a:pPr>
            <a:r>
              <a:rPr sz="1700" spc="150" dirty="0">
                <a:ln w="6537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04.</a:t>
            </a:r>
            <a:r>
              <a:rPr sz="1700" spc="150" dirty="0">
                <a:ln w="6537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财务经</a:t>
            </a:r>
            <a:r>
              <a:rPr sz="1700" spc="100" dirty="0">
                <a:ln w="6537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理</a:t>
            </a:r>
            <a:endParaRPr lang="en-US" altLang="en-US" sz="1700" dirty="0"/>
          </a:p>
        </p:txBody>
      </p:sp>
      <p:pic>
        <p:nvPicPr>
          <p:cNvPr id="313" name="picture 3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7173594" y="1876425"/>
            <a:ext cx="76200" cy="1458595"/>
          </a:xfrm>
          <a:prstGeom prst="rect">
            <a:avLst/>
          </a:prstGeom>
        </p:spPr>
      </p:pic>
      <p:sp>
        <p:nvSpPr>
          <p:cNvPr id="314" name="textbox 314"/>
          <p:cNvSpPr/>
          <p:nvPr/>
        </p:nvSpPr>
        <p:spPr>
          <a:xfrm>
            <a:off x="550163" y="3756659"/>
            <a:ext cx="1548764" cy="370840"/>
          </a:xfrm>
          <a:prstGeom prst="rect">
            <a:avLst/>
          </a:prstGeom>
          <a:solidFill>
            <a:srgbClr val="ED7D31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19000"/>
              </a:lnSpc>
            </a:pPr>
            <a:endParaRPr lang="en-US" altLang="en-US" sz="300" dirty="0"/>
          </a:p>
          <a:p>
            <a:pPr marL="132080" algn="l" rtl="0" eaLnBrk="0">
              <a:lnSpc>
                <a:spcPct val="99000"/>
              </a:lnSpc>
              <a:spcBef>
                <a:spcPts val="5"/>
              </a:spcBef>
            </a:pPr>
            <a:r>
              <a:rPr sz="1700" spc="150" dirty="0">
                <a:ln w="6537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01.</a:t>
            </a:r>
            <a:r>
              <a:rPr sz="1700" spc="150" dirty="0">
                <a:ln w="6537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会计助</a:t>
            </a:r>
            <a:r>
              <a:rPr sz="1700" spc="100" dirty="0">
                <a:ln w="6537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理</a:t>
            </a:r>
            <a:endParaRPr lang="en-US" altLang="en-US" sz="1700" dirty="0"/>
          </a:p>
        </p:txBody>
      </p:sp>
      <p:sp>
        <p:nvSpPr>
          <p:cNvPr id="315" name="path"/>
          <p:cNvSpPr/>
          <p:nvPr/>
        </p:nvSpPr>
        <p:spPr>
          <a:xfrm>
            <a:off x="33654" y="2278379"/>
            <a:ext cx="11873864" cy="3973195"/>
          </a:xfrm>
          <a:custGeom>
            <a:avLst/>
            <a:gdLst/>
            <a:ahLst/>
            <a:cxnLst/>
            <a:rect l="0" t="0" r="0" b="0"/>
            <a:pathLst>
              <a:path w="18698" h="6257">
                <a:moveTo>
                  <a:pt x="0" y="5364"/>
                </a:moveTo>
                <a:lnTo>
                  <a:pt x="1232" y="5364"/>
                </a:lnTo>
                <a:lnTo>
                  <a:pt x="1302" y="5364"/>
                </a:lnTo>
                <a:lnTo>
                  <a:pt x="1375" y="5364"/>
                </a:lnTo>
                <a:lnTo>
                  <a:pt x="1448" y="5364"/>
                </a:lnTo>
                <a:lnTo>
                  <a:pt x="1524" y="5364"/>
                </a:lnTo>
                <a:lnTo>
                  <a:pt x="1600" y="5364"/>
                </a:lnTo>
                <a:lnTo>
                  <a:pt x="1678" y="5364"/>
                </a:lnTo>
                <a:lnTo>
                  <a:pt x="1756" y="5364"/>
                </a:lnTo>
                <a:lnTo>
                  <a:pt x="1835" y="5364"/>
                </a:lnTo>
                <a:lnTo>
                  <a:pt x="1840" y="5364"/>
                </a:lnTo>
                <a:lnTo>
                  <a:pt x="1840" y="5363"/>
                </a:lnTo>
                <a:lnTo>
                  <a:pt x="1992" y="5361"/>
                </a:lnTo>
                <a:lnTo>
                  <a:pt x="2149" y="5359"/>
                </a:lnTo>
                <a:lnTo>
                  <a:pt x="2309" y="5355"/>
                </a:lnTo>
                <a:lnTo>
                  <a:pt x="2473" y="5350"/>
                </a:lnTo>
                <a:lnTo>
                  <a:pt x="2640" y="5345"/>
                </a:lnTo>
                <a:lnTo>
                  <a:pt x="2810" y="5338"/>
                </a:lnTo>
                <a:lnTo>
                  <a:pt x="2983" y="5330"/>
                </a:lnTo>
                <a:lnTo>
                  <a:pt x="3158" y="5321"/>
                </a:lnTo>
                <a:lnTo>
                  <a:pt x="3336" y="5310"/>
                </a:lnTo>
                <a:lnTo>
                  <a:pt x="3517" y="5298"/>
                </a:lnTo>
                <a:lnTo>
                  <a:pt x="3700" y="5285"/>
                </a:lnTo>
                <a:lnTo>
                  <a:pt x="3884" y="5270"/>
                </a:lnTo>
                <a:lnTo>
                  <a:pt x="4070" y="5254"/>
                </a:lnTo>
                <a:lnTo>
                  <a:pt x="4257" y="5237"/>
                </a:lnTo>
                <a:lnTo>
                  <a:pt x="4352" y="5227"/>
                </a:lnTo>
                <a:lnTo>
                  <a:pt x="4447" y="5217"/>
                </a:lnTo>
                <a:lnTo>
                  <a:pt x="4541" y="5206"/>
                </a:lnTo>
                <a:lnTo>
                  <a:pt x="4636" y="5196"/>
                </a:lnTo>
                <a:lnTo>
                  <a:pt x="4861" y="5165"/>
                </a:lnTo>
                <a:lnTo>
                  <a:pt x="5065" y="5131"/>
                </a:lnTo>
                <a:lnTo>
                  <a:pt x="5249" y="5093"/>
                </a:lnTo>
                <a:lnTo>
                  <a:pt x="5412" y="5050"/>
                </a:lnTo>
                <a:lnTo>
                  <a:pt x="5561" y="5003"/>
                </a:lnTo>
                <a:lnTo>
                  <a:pt x="5689" y="4954"/>
                </a:lnTo>
                <a:lnTo>
                  <a:pt x="5804" y="4900"/>
                </a:lnTo>
                <a:lnTo>
                  <a:pt x="5902" y="4845"/>
                </a:lnTo>
                <a:lnTo>
                  <a:pt x="5989" y="4786"/>
                </a:lnTo>
                <a:lnTo>
                  <a:pt x="6063" y="4725"/>
                </a:lnTo>
                <a:lnTo>
                  <a:pt x="6129" y="4662"/>
                </a:lnTo>
                <a:lnTo>
                  <a:pt x="6182" y="4598"/>
                </a:lnTo>
                <a:lnTo>
                  <a:pt x="6228" y="4532"/>
                </a:lnTo>
                <a:lnTo>
                  <a:pt x="6267" y="4465"/>
                </a:lnTo>
                <a:lnTo>
                  <a:pt x="6300" y="4397"/>
                </a:lnTo>
                <a:lnTo>
                  <a:pt x="6329" y="4328"/>
                </a:lnTo>
                <a:lnTo>
                  <a:pt x="6354" y="4260"/>
                </a:lnTo>
                <a:lnTo>
                  <a:pt x="6376" y="4192"/>
                </a:lnTo>
                <a:lnTo>
                  <a:pt x="6398" y="4123"/>
                </a:lnTo>
                <a:lnTo>
                  <a:pt x="6420" y="4055"/>
                </a:lnTo>
                <a:lnTo>
                  <a:pt x="6444" y="3987"/>
                </a:lnTo>
                <a:lnTo>
                  <a:pt x="6469" y="3923"/>
                </a:lnTo>
                <a:lnTo>
                  <a:pt x="6500" y="3858"/>
                </a:lnTo>
                <a:lnTo>
                  <a:pt x="6533" y="3796"/>
                </a:lnTo>
                <a:lnTo>
                  <a:pt x="6576" y="3736"/>
                </a:lnTo>
                <a:lnTo>
                  <a:pt x="6624" y="3678"/>
                </a:lnTo>
                <a:lnTo>
                  <a:pt x="6681" y="3622"/>
                </a:lnTo>
                <a:lnTo>
                  <a:pt x="6747" y="3570"/>
                </a:lnTo>
                <a:lnTo>
                  <a:pt x="6826" y="3521"/>
                </a:lnTo>
                <a:lnTo>
                  <a:pt x="6917" y="3476"/>
                </a:lnTo>
                <a:lnTo>
                  <a:pt x="7020" y="3433"/>
                </a:lnTo>
                <a:lnTo>
                  <a:pt x="7139" y="3395"/>
                </a:lnTo>
                <a:lnTo>
                  <a:pt x="7270" y="3361"/>
                </a:lnTo>
                <a:lnTo>
                  <a:pt x="7406" y="3330"/>
                </a:lnTo>
                <a:lnTo>
                  <a:pt x="7549" y="3303"/>
                </a:lnTo>
                <a:lnTo>
                  <a:pt x="7697" y="3277"/>
                </a:lnTo>
                <a:lnTo>
                  <a:pt x="7849" y="3253"/>
                </a:lnTo>
                <a:lnTo>
                  <a:pt x="8007" y="3231"/>
                </a:lnTo>
                <a:lnTo>
                  <a:pt x="8169" y="3210"/>
                </a:lnTo>
                <a:lnTo>
                  <a:pt x="8334" y="3192"/>
                </a:lnTo>
                <a:lnTo>
                  <a:pt x="8672" y="3155"/>
                </a:lnTo>
                <a:lnTo>
                  <a:pt x="9016" y="3119"/>
                </a:lnTo>
                <a:lnTo>
                  <a:pt x="9189" y="3101"/>
                </a:lnTo>
                <a:lnTo>
                  <a:pt x="9363" y="3081"/>
                </a:lnTo>
                <a:lnTo>
                  <a:pt x="9536" y="3060"/>
                </a:lnTo>
                <a:lnTo>
                  <a:pt x="9708" y="3038"/>
                </a:lnTo>
                <a:lnTo>
                  <a:pt x="9878" y="3015"/>
                </a:lnTo>
                <a:lnTo>
                  <a:pt x="10046" y="2988"/>
                </a:lnTo>
                <a:lnTo>
                  <a:pt x="10212" y="2960"/>
                </a:lnTo>
                <a:lnTo>
                  <a:pt x="10377" y="2928"/>
                </a:lnTo>
                <a:lnTo>
                  <a:pt x="10535" y="2894"/>
                </a:lnTo>
                <a:lnTo>
                  <a:pt x="10690" y="2855"/>
                </a:lnTo>
                <a:lnTo>
                  <a:pt x="10839" y="2814"/>
                </a:lnTo>
                <a:lnTo>
                  <a:pt x="10983" y="2767"/>
                </a:lnTo>
                <a:lnTo>
                  <a:pt x="11123" y="2717"/>
                </a:lnTo>
                <a:lnTo>
                  <a:pt x="11255" y="2662"/>
                </a:lnTo>
                <a:lnTo>
                  <a:pt x="11381" y="2601"/>
                </a:lnTo>
                <a:lnTo>
                  <a:pt x="11500" y="2535"/>
                </a:lnTo>
                <a:lnTo>
                  <a:pt x="11609" y="2463"/>
                </a:lnTo>
                <a:lnTo>
                  <a:pt x="11710" y="2385"/>
                </a:lnTo>
                <a:lnTo>
                  <a:pt x="11802" y="2301"/>
                </a:lnTo>
                <a:lnTo>
                  <a:pt x="11885" y="2209"/>
                </a:lnTo>
                <a:lnTo>
                  <a:pt x="11966" y="2118"/>
                </a:lnTo>
                <a:lnTo>
                  <a:pt x="12054" y="2034"/>
                </a:lnTo>
                <a:lnTo>
                  <a:pt x="12149" y="1955"/>
                </a:lnTo>
                <a:lnTo>
                  <a:pt x="12250" y="1883"/>
                </a:lnTo>
                <a:lnTo>
                  <a:pt x="12356" y="1817"/>
                </a:lnTo>
                <a:lnTo>
                  <a:pt x="12468" y="1757"/>
                </a:lnTo>
                <a:lnTo>
                  <a:pt x="12585" y="1701"/>
                </a:lnTo>
                <a:lnTo>
                  <a:pt x="12708" y="1651"/>
                </a:lnTo>
                <a:lnTo>
                  <a:pt x="12834" y="1605"/>
                </a:lnTo>
                <a:lnTo>
                  <a:pt x="12964" y="1563"/>
                </a:lnTo>
                <a:lnTo>
                  <a:pt x="13098" y="1526"/>
                </a:lnTo>
                <a:lnTo>
                  <a:pt x="13236" y="1492"/>
                </a:lnTo>
                <a:lnTo>
                  <a:pt x="13376" y="1463"/>
                </a:lnTo>
                <a:lnTo>
                  <a:pt x="13519" y="1436"/>
                </a:lnTo>
                <a:lnTo>
                  <a:pt x="13663" y="1412"/>
                </a:lnTo>
                <a:lnTo>
                  <a:pt x="13812" y="1392"/>
                </a:lnTo>
                <a:lnTo>
                  <a:pt x="13961" y="1373"/>
                </a:lnTo>
                <a:lnTo>
                  <a:pt x="14110" y="1357"/>
                </a:lnTo>
                <a:lnTo>
                  <a:pt x="14261" y="1342"/>
                </a:lnTo>
                <a:lnTo>
                  <a:pt x="14412" y="1330"/>
                </a:lnTo>
                <a:lnTo>
                  <a:pt x="14563" y="1319"/>
                </a:lnTo>
                <a:lnTo>
                  <a:pt x="14714" y="1309"/>
                </a:lnTo>
                <a:lnTo>
                  <a:pt x="14864" y="1299"/>
                </a:lnTo>
                <a:lnTo>
                  <a:pt x="15014" y="1290"/>
                </a:lnTo>
                <a:lnTo>
                  <a:pt x="15162" y="1281"/>
                </a:lnTo>
                <a:lnTo>
                  <a:pt x="15308" y="1272"/>
                </a:lnTo>
                <a:lnTo>
                  <a:pt x="15452" y="1262"/>
                </a:lnTo>
                <a:lnTo>
                  <a:pt x="15593" y="1252"/>
                </a:lnTo>
                <a:lnTo>
                  <a:pt x="15732" y="1241"/>
                </a:lnTo>
                <a:lnTo>
                  <a:pt x="15869" y="1229"/>
                </a:lnTo>
                <a:lnTo>
                  <a:pt x="16001" y="1215"/>
                </a:lnTo>
                <a:lnTo>
                  <a:pt x="16130" y="1200"/>
                </a:lnTo>
                <a:lnTo>
                  <a:pt x="16256" y="1180"/>
                </a:lnTo>
                <a:lnTo>
                  <a:pt x="16381" y="1157"/>
                </a:lnTo>
                <a:lnTo>
                  <a:pt x="16505" y="1129"/>
                </a:lnTo>
                <a:lnTo>
                  <a:pt x="16627" y="1097"/>
                </a:lnTo>
                <a:lnTo>
                  <a:pt x="16749" y="1062"/>
                </a:lnTo>
                <a:lnTo>
                  <a:pt x="16868" y="1024"/>
                </a:lnTo>
                <a:lnTo>
                  <a:pt x="16986" y="982"/>
                </a:lnTo>
                <a:lnTo>
                  <a:pt x="17100" y="938"/>
                </a:lnTo>
                <a:lnTo>
                  <a:pt x="17213" y="892"/>
                </a:lnTo>
                <a:lnTo>
                  <a:pt x="17324" y="843"/>
                </a:lnTo>
                <a:lnTo>
                  <a:pt x="17432" y="794"/>
                </a:lnTo>
                <a:lnTo>
                  <a:pt x="17536" y="743"/>
                </a:lnTo>
                <a:lnTo>
                  <a:pt x="17638" y="691"/>
                </a:lnTo>
                <a:lnTo>
                  <a:pt x="17736" y="638"/>
                </a:lnTo>
                <a:lnTo>
                  <a:pt x="17829" y="586"/>
                </a:lnTo>
                <a:lnTo>
                  <a:pt x="17920" y="534"/>
                </a:lnTo>
                <a:lnTo>
                  <a:pt x="18007" y="482"/>
                </a:lnTo>
                <a:lnTo>
                  <a:pt x="18090" y="431"/>
                </a:lnTo>
                <a:lnTo>
                  <a:pt x="18168" y="381"/>
                </a:lnTo>
                <a:lnTo>
                  <a:pt x="18242" y="333"/>
                </a:lnTo>
                <a:lnTo>
                  <a:pt x="18311" y="286"/>
                </a:lnTo>
                <a:lnTo>
                  <a:pt x="18375" y="242"/>
                </a:lnTo>
                <a:lnTo>
                  <a:pt x="18433" y="201"/>
                </a:lnTo>
                <a:lnTo>
                  <a:pt x="18487" y="162"/>
                </a:lnTo>
                <a:lnTo>
                  <a:pt x="18577" y="95"/>
                </a:lnTo>
                <a:lnTo>
                  <a:pt x="18643" y="43"/>
                </a:lnTo>
                <a:lnTo>
                  <a:pt x="18684" y="11"/>
                </a:lnTo>
                <a:lnTo>
                  <a:pt x="18698" y="0"/>
                </a:lnTo>
                <a:lnTo>
                  <a:pt x="18687" y="14"/>
                </a:lnTo>
                <a:lnTo>
                  <a:pt x="18656" y="54"/>
                </a:lnTo>
                <a:lnTo>
                  <a:pt x="18634" y="84"/>
                </a:lnTo>
                <a:lnTo>
                  <a:pt x="18605" y="119"/>
                </a:lnTo>
                <a:lnTo>
                  <a:pt x="18573" y="158"/>
                </a:lnTo>
                <a:lnTo>
                  <a:pt x="18534" y="202"/>
                </a:lnTo>
                <a:lnTo>
                  <a:pt x="18491" y="251"/>
                </a:lnTo>
                <a:lnTo>
                  <a:pt x="18442" y="302"/>
                </a:lnTo>
                <a:lnTo>
                  <a:pt x="18389" y="357"/>
                </a:lnTo>
                <a:lnTo>
                  <a:pt x="18332" y="415"/>
                </a:lnTo>
                <a:lnTo>
                  <a:pt x="18269" y="476"/>
                </a:lnTo>
                <a:lnTo>
                  <a:pt x="18201" y="539"/>
                </a:lnTo>
                <a:lnTo>
                  <a:pt x="18128" y="603"/>
                </a:lnTo>
                <a:lnTo>
                  <a:pt x="18051" y="667"/>
                </a:lnTo>
                <a:lnTo>
                  <a:pt x="17969" y="733"/>
                </a:lnTo>
                <a:lnTo>
                  <a:pt x="17883" y="799"/>
                </a:lnTo>
                <a:lnTo>
                  <a:pt x="17791" y="866"/>
                </a:lnTo>
                <a:lnTo>
                  <a:pt x="17695" y="931"/>
                </a:lnTo>
                <a:lnTo>
                  <a:pt x="17594" y="996"/>
                </a:lnTo>
                <a:lnTo>
                  <a:pt x="17491" y="1058"/>
                </a:lnTo>
                <a:lnTo>
                  <a:pt x="17380" y="1120"/>
                </a:lnTo>
                <a:lnTo>
                  <a:pt x="17266" y="1179"/>
                </a:lnTo>
                <a:lnTo>
                  <a:pt x="17148" y="1235"/>
                </a:lnTo>
                <a:lnTo>
                  <a:pt x="17024" y="1289"/>
                </a:lnTo>
                <a:lnTo>
                  <a:pt x="16896" y="1339"/>
                </a:lnTo>
                <a:lnTo>
                  <a:pt x="16766" y="1385"/>
                </a:lnTo>
                <a:lnTo>
                  <a:pt x="16629" y="1426"/>
                </a:lnTo>
                <a:lnTo>
                  <a:pt x="16488" y="1463"/>
                </a:lnTo>
                <a:lnTo>
                  <a:pt x="16343" y="1495"/>
                </a:lnTo>
                <a:lnTo>
                  <a:pt x="16195" y="1521"/>
                </a:lnTo>
                <a:lnTo>
                  <a:pt x="16044" y="1544"/>
                </a:lnTo>
                <a:lnTo>
                  <a:pt x="15895" y="1565"/>
                </a:lnTo>
                <a:lnTo>
                  <a:pt x="15746" y="1582"/>
                </a:lnTo>
                <a:lnTo>
                  <a:pt x="15596" y="1599"/>
                </a:lnTo>
                <a:lnTo>
                  <a:pt x="15303" y="1630"/>
                </a:lnTo>
                <a:lnTo>
                  <a:pt x="15015" y="1660"/>
                </a:lnTo>
                <a:lnTo>
                  <a:pt x="14874" y="1674"/>
                </a:lnTo>
                <a:lnTo>
                  <a:pt x="14733" y="1690"/>
                </a:lnTo>
                <a:lnTo>
                  <a:pt x="14595" y="1706"/>
                </a:lnTo>
                <a:lnTo>
                  <a:pt x="14458" y="1723"/>
                </a:lnTo>
                <a:lnTo>
                  <a:pt x="14324" y="1743"/>
                </a:lnTo>
                <a:lnTo>
                  <a:pt x="14193" y="1764"/>
                </a:lnTo>
                <a:lnTo>
                  <a:pt x="14064" y="1787"/>
                </a:lnTo>
                <a:lnTo>
                  <a:pt x="13936" y="1813"/>
                </a:lnTo>
                <a:lnTo>
                  <a:pt x="13813" y="1842"/>
                </a:lnTo>
                <a:lnTo>
                  <a:pt x="13691" y="1873"/>
                </a:lnTo>
                <a:lnTo>
                  <a:pt x="13573" y="1908"/>
                </a:lnTo>
                <a:lnTo>
                  <a:pt x="13457" y="1948"/>
                </a:lnTo>
                <a:lnTo>
                  <a:pt x="13346" y="1991"/>
                </a:lnTo>
                <a:lnTo>
                  <a:pt x="13237" y="2039"/>
                </a:lnTo>
                <a:lnTo>
                  <a:pt x="13132" y="2091"/>
                </a:lnTo>
                <a:lnTo>
                  <a:pt x="13030" y="2150"/>
                </a:lnTo>
                <a:lnTo>
                  <a:pt x="12932" y="2213"/>
                </a:lnTo>
                <a:lnTo>
                  <a:pt x="12838" y="2283"/>
                </a:lnTo>
                <a:lnTo>
                  <a:pt x="12748" y="2358"/>
                </a:lnTo>
                <a:lnTo>
                  <a:pt x="12662" y="2439"/>
                </a:lnTo>
                <a:lnTo>
                  <a:pt x="12582" y="2529"/>
                </a:lnTo>
                <a:lnTo>
                  <a:pt x="12504" y="2624"/>
                </a:lnTo>
                <a:lnTo>
                  <a:pt x="12432" y="2728"/>
                </a:lnTo>
                <a:lnTo>
                  <a:pt x="12364" y="2839"/>
                </a:lnTo>
                <a:lnTo>
                  <a:pt x="12290" y="2950"/>
                </a:lnTo>
                <a:lnTo>
                  <a:pt x="12199" y="3051"/>
                </a:lnTo>
                <a:lnTo>
                  <a:pt x="12094" y="3144"/>
                </a:lnTo>
                <a:lnTo>
                  <a:pt x="11975" y="3228"/>
                </a:lnTo>
                <a:lnTo>
                  <a:pt x="11843" y="3306"/>
                </a:lnTo>
                <a:lnTo>
                  <a:pt x="11700" y="3377"/>
                </a:lnTo>
                <a:lnTo>
                  <a:pt x="11545" y="3441"/>
                </a:lnTo>
                <a:lnTo>
                  <a:pt x="11382" y="3499"/>
                </a:lnTo>
                <a:lnTo>
                  <a:pt x="11212" y="3551"/>
                </a:lnTo>
                <a:lnTo>
                  <a:pt x="11034" y="3600"/>
                </a:lnTo>
                <a:lnTo>
                  <a:pt x="10852" y="3643"/>
                </a:lnTo>
                <a:lnTo>
                  <a:pt x="10665" y="3683"/>
                </a:lnTo>
                <a:lnTo>
                  <a:pt x="10475" y="3719"/>
                </a:lnTo>
                <a:lnTo>
                  <a:pt x="10284" y="3753"/>
                </a:lnTo>
                <a:lnTo>
                  <a:pt x="10093" y="3784"/>
                </a:lnTo>
                <a:lnTo>
                  <a:pt x="9902" y="3814"/>
                </a:lnTo>
                <a:lnTo>
                  <a:pt x="9713" y="3843"/>
                </a:lnTo>
                <a:lnTo>
                  <a:pt x="9527" y="3871"/>
                </a:lnTo>
                <a:lnTo>
                  <a:pt x="9345" y="3899"/>
                </a:lnTo>
                <a:lnTo>
                  <a:pt x="9169" y="3927"/>
                </a:lnTo>
                <a:lnTo>
                  <a:pt x="9000" y="3956"/>
                </a:lnTo>
                <a:lnTo>
                  <a:pt x="8840" y="3987"/>
                </a:lnTo>
                <a:lnTo>
                  <a:pt x="8687" y="4020"/>
                </a:lnTo>
                <a:lnTo>
                  <a:pt x="8546" y="4055"/>
                </a:lnTo>
                <a:lnTo>
                  <a:pt x="8417" y="4094"/>
                </a:lnTo>
                <a:lnTo>
                  <a:pt x="8300" y="4136"/>
                </a:lnTo>
                <a:lnTo>
                  <a:pt x="8199" y="4182"/>
                </a:lnTo>
                <a:lnTo>
                  <a:pt x="8112" y="4233"/>
                </a:lnTo>
                <a:lnTo>
                  <a:pt x="8043" y="4289"/>
                </a:lnTo>
                <a:lnTo>
                  <a:pt x="7991" y="4351"/>
                </a:lnTo>
                <a:lnTo>
                  <a:pt x="7958" y="4418"/>
                </a:lnTo>
                <a:lnTo>
                  <a:pt x="7945" y="4493"/>
                </a:lnTo>
                <a:lnTo>
                  <a:pt x="7940" y="4571"/>
                </a:lnTo>
                <a:lnTo>
                  <a:pt x="7929" y="4647"/>
                </a:lnTo>
                <a:lnTo>
                  <a:pt x="7912" y="4722"/>
                </a:lnTo>
                <a:lnTo>
                  <a:pt x="7890" y="4796"/>
                </a:lnTo>
                <a:lnTo>
                  <a:pt x="7861" y="4868"/>
                </a:lnTo>
                <a:lnTo>
                  <a:pt x="7827" y="4940"/>
                </a:lnTo>
                <a:lnTo>
                  <a:pt x="7787" y="5009"/>
                </a:lnTo>
                <a:lnTo>
                  <a:pt x="7742" y="5076"/>
                </a:lnTo>
                <a:lnTo>
                  <a:pt x="7690" y="5143"/>
                </a:lnTo>
                <a:lnTo>
                  <a:pt x="7634" y="5208"/>
                </a:lnTo>
                <a:lnTo>
                  <a:pt x="7572" y="5270"/>
                </a:lnTo>
                <a:lnTo>
                  <a:pt x="7502" y="5332"/>
                </a:lnTo>
                <a:lnTo>
                  <a:pt x="7429" y="5392"/>
                </a:lnTo>
                <a:lnTo>
                  <a:pt x="7349" y="5449"/>
                </a:lnTo>
                <a:lnTo>
                  <a:pt x="7262" y="5506"/>
                </a:lnTo>
                <a:lnTo>
                  <a:pt x="7172" y="5560"/>
                </a:lnTo>
                <a:lnTo>
                  <a:pt x="7076" y="5612"/>
                </a:lnTo>
                <a:lnTo>
                  <a:pt x="6973" y="5662"/>
                </a:lnTo>
                <a:lnTo>
                  <a:pt x="6866" y="5711"/>
                </a:lnTo>
                <a:lnTo>
                  <a:pt x="6752" y="5757"/>
                </a:lnTo>
                <a:lnTo>
                  <a:pt x="6633" y="5800"/>
                </a:lnTo>
                <a:lnTo>
                  <a:pt x="6508" y="5842"/>
                </a:lnTo>
                <a:lnTo>
                  <a:pt x="6378" y="5881"/>
                </a:lnTo>
                <a:lnTo>
                  <a:pt x="6242" y="5919"/>
                </a:lnTo>
                <a:lnTo>
                  <a:pt x="6102" y="5955"/>
                </a:lnTo>
                <a:lnTo>
                  <a:pt x="5955" y="5987"/>
                </a:lnTo>
                <a:lnTo>
                  <a:pt x="5804" y="6017"/>
                </a:lnTo>
                <a:lnTo>
                  <a:pt x="5647" y="6046"/>
                </a:lnTo>
                <a:lnTo>
                  <a:pt x="5483" y="6071"/>
                </a:lnTo>
                <a:lnTo>
                  <a:pt x="5315" y="6094"/>
                </a:lnTo>
                <a:lnTo>
                  <a:pt x="5142" y="6114"/>
                </a:lnTo>
                <a:lnTo>
                  <a:pt x="4963" y="6132"/>
                </a:lnTo>
                <a:lnTo>
                  <a:pt x="4873" y="6140"/>
                </a:lnTo>
                <a:lnTo>
                  <a:pt x="4780" y="6148"/>
                </a:lnTo>
                <a:lnTo>
                  <a:pt x="4688" y="6155"/>
                </a:lnTo>
                <a:lnTo>
                  <a:pt x="4592" y="6161"/>
                </a:lnTo>
                <a:lnTo>
                  <a:pt x="4496" y="6167"/>
                </a:lnTo>
                <a:lnTo>
                  <a:pt x="4398" y="6174"/>
                </a:lnTo>
                <a:lnTo>
                  <a:pt x="4301" y="6179"/>
                </a:lnTo>
                <a:lnTo>
                  <a:pt x="4200" y="6185"/>
                </a:lnTo>
                <a:lnTo>
                  <a:pt x="4100" y="6190"/>
                </a:lnTo>
                <a:lnTo>
                  <a:pt x="3998" y="6195"/>
                </a:lnTo>
                <a:lnTo>
                  <a:pt x="3895" y="6199"/>
                </a:lnTo>
                <a:lnTo>
                  <a:pt x="3791" y="6204"/>
                </a:lnTo>
                <a:lnTo>
                  <a:pt x="3686" y="6207"/>
                </a:lnTo>
                <a:lnTo>
                  <a:pt x="3582" y="6211"/>
                </a:lnTo>
                <a:lnTo>
                  <a:pt x="3477" y="6214"/>
                </a:lnTo>
                <a:lnTo>
                  <a:pt x="3372" y="6217"/>
                </a:lnTo>
                <a:lnTo>
                  <a:pt x="3374" y="6217"/>
                </a:lnTo>
                <a:lnTo>
                  <a:pt x="2919" y="6238"/>
                </a:lnTo>
                <a:lnTo>
                  <a:pt x="0" y="6257"/>
                </a:lnTo>
                <a:lnTo>
                  <a:pt x="0" y="5364"/>
                </a:lnTo>
              </a:path>
            </a:pathLst>
          </a:custGeom>
          <a:solidFill>
            <a:srgbClr val="BFBFBF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16" name="textbox 316"/>
          <p:cNvSpPr/>
          <p:nvPr/>
        </p:nvSpPr>
        <p:spPr>
          <a:xfrm>
            <a:off x="680483" y="1287779"/>
            <a:ext cx="4973954" cy="54673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9000"/>
              </a:lnSpc>
            </a:pPr>
            <a:endParaRPr lang="en-US" altLang="en-US" sz="100" dirty="0"/>
          </a:p>
          <a:p>
            <a:pPr marL="12700" algn="l" rtl="0" eaLnBrk="0">
              <a:lnSpc>
                <a:spcPct val="100000"/>
              </a:lnSpc>
            </a:pPr>
            <a:r>
              <a:rPr sz="1500" spc="8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•    </a:t>
            </a:r>
            <a:r>
              <a:rPr sz="15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软技能与硬技能一体的综合素质</a:t>
            </a:r>
            <a:r>
              <a:rPr sz="1500" spc="4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提</a:t>
            </a:r>
            <a:r>
              <a:rPr sz="1500" spc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升</a:t>
            </a:r>
            <a:endParaRPr lang="en-US" altLang="en-US" sz="1500" dirty="0"/>
          </a:p>
          <a:p>
            <a:pPr algn="l" rtl="0" eaLnBrk="0">
              <a:lnSpc>
                <a:spcPct val="102000"/>
              </a:lnSpc>
            </a:pPr>
            <a:endParaRPr lang="en-US" altLang="en-US" sz="400" dirty="0"/>
          </a:p>
          <a:p>
            <a:pPr marL="12700" algn="l" rtl="0" eaLnBrk="0">
              <a:lnSpc>
                <a:spcPct val="100000"/>
              </a:lnSpc>
              <a:spcBef>
                <a:spcPts val="5"/>
              </a:spcBef>
            </a:pPr>
            <a:r>
              <a:rPr sz="1500" spc="9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•    </a:t>
            </a:r>
            <a:r>
              <a:rPr sz="1500" spc="9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只做实战场景化学习，让账套活起来，让服务</a:t>
            </a:r>
            <a:r>
              <a:rPr sz="1500" spc="1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有</a:t>
            </a:r>
            <a:r>
              <a:rPr sz="1500" spc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价值</a:t>
            </a:r>
            <a:endParaRPr lang="en-US" altLang="en-US" sz="1500" dirty="0"/>
          </a:p>
        </p:txBody>
      </p:sp>
      <p:sp>
        <p:nvSpPr>
          <p:cNvPr id="317" name="rect"/>
          <p:cNvSpPr/>
          <p:nvPr/>
        </p:nvSpPr>
        <p:spPr>
          <a:xfrm>
            <a:off x="8973311" y="3829811"/>
            <a:ext cx="1405128" cy="385571"/>
          </a:xfrm>
          <a:prstGeom prst="rect">
            <a:avLst/>
          </a:prstGeom>
          <a:solidFill>
            <a:srgbClr val="0070C0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18" name="textbox 318"/>
          <p:cNvSpPr/>
          <p:nvPr/>
        </p:nvSpPr>
        <p:spPr>
          <a:xfrm>
            <a:off x="9100007" y="3905871"/>
            <a:ext cx="1103630" cy="176148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386715" algn="l" rtl="0" eaLnBrk="0">
              <a:lnSpc>
                <a:spcPts val="1810"/>
              </a:lnSpc>
            </a:pPr>
            <a:r>
              <a:rPr sz="1500" spc="50" dirty="0">
                <a:ln w="5793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咨</a:t>
            </a:r>
            <a:r>
              <a:rPr sz="1500" spc="30" dirty="0">
                <a:ln w="5793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询</a:t>
            </a:r>
            <a:endParaRPr lang="en-US" altLang="en-US" sz="1500" dirty="0"/>
          </a:p>
          <a:p>
            <a:pPr algn="l" rtl="0" eaLnBrk="0">
              <a:lnSpc>
                <a:spcPct val="128000"/>
              </a:lnSpc>
            </a:pPr>
            <a:endParaRPr lang="en-US" altLang="en-US" sz="1000" dirty="0"/>
          </a:p>
          <a:p>
            <a:pPr marL="12700" algn="l" rtl="0" eaLnBrk="0">
              <a:lnSpc>
                <a:spcPts val="1355"/>
              </a:lnSpc>
              <a:spcBef>
                <a:spcPts val="340"/>
              </a:spcBef>
            </a:pPr>
            <a:r>
              <a:rPr sz="1100" spc="6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•   </a:t>
            </a:r>
            <a:r>
              <a:rPr sz="1100" spc="6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企业战略咨</a:t>
            </a:r>
            <a:r>
              <a:rPr sz="1100" spc="4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询</a:t>
            </a:r>
            <a:endParaRPr lang="en-US" altLang="en-US" sz="1100" dirty="0"/>
          </a:p>
          <a:p>
            <a:pPr marL="12700" algn="l" rtl="0" eaLnBrk="0">
              <a:lnSpc>
                <a:spcPts val="1350"/>
              </a:lnSpc>
              <a:spcBef>
                <a:spcPts val="370"/>
              </a:spcBef>
            </a:pPr>
            <a:r>
              <a:rPr sz="1100" spc="5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•   </a:t>
            </a:r>
            <a:r>
              <a:rPr sz="1100" spc="5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内控咨</a:t>
            </a:r>
            <a:r>
              <a:rPr sz="1100" spc="3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询</a:t>
            </a:r>
            <a:endParaRPr lang="en-US" altLang="en-US" sz="1100" dirty="0"/>
          </a:p>
          <a:p>
            <a:pPr marL="12700" algn="l" rtl="0" eaLnBrk="0">
              <a:lnSpc>
                <a:spcPts val="1350"/>
              </a:lnSpc>
              <a:spcBef>
                <a:spcPts val="375"/>
              </a:spcBef>
            </a:pPr>
            <a:r>
              <a:rPr sz="1100" spc="5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•   </a:t>
            </a:r>
            <a:r>
              <a:rPr sz="1100" spc="5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全面预</a:t>
            </a:r>
            <a:r>
              <a:rPr sz="1100" spc="3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算</a:t>
            </a:r>
            <a:endParaRPr lang="en-US" altLang="en-US" sz="1100" dirty="0"/>
          </a:p>
          <a:p>
            <a:pPr marL="12700" algn="l" rtl="0" eaLnBrk="0">
              <a:lnSpc>
                <a:spcPts val="1350"/>
              </a:lnSpc>
              <a:spcBef>
                <a:spcPts val="375"/>
              </a:spcBef>
            </a:pPr>
            <a:r>
              <a:rPr sz="1100" spc="5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•   </a:t>
            </a:r>
            <a:r>
              <a:rPr sz="1100" spc="5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财税管</a:t>
            </a:r>
            <a:r>
              <a:rPr sz="1100" spc="3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理</a:t>
            </a:r>
            <a:endParaRPr lang="en-US" altLang="en-US" sz="1100" dirty="0"/>
          </a:p>
          <a:p>
            <a:pPr marL="12700" algn="l" rtl="0" eaLnBrk="0">
              <a:lnSpc>
                <a:spcPts val="1355"/>
              </a:lnSpc>
              <a:spcBef>
                <a:spcPts val="440"/>
              </a:spcBef>
            </a:pPr>
            <a:r>
              <a:rPr sz="1100" spc="10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•   </a:t>
            </a:r>
            <a:r>
              <a:rPr sz="1100" spc="0" dirty="0">
                <a:ln w="3175" cap="flat" cmpd="sng">
                  <a:solidFill>
                    <a:srgbClr val="000000">
                      <a:alpha val="100000"/>
                    </a:srgbClr>
                  </a:solidFill>
                  <a:prstDash val="solid"/>
                  <a:miter lim="0"/>
                </a:ln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ERP</a:t>
            </a:r>
            <a:r>
              <a:rPr sz="1100" spc="10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实</a:t>
            </a:r>
            <a:r>
              <a:rPr sz="11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施</a:t>
            </a:r>
            <a:endParaRPr lang="en-US" altLang="en-US" sz="1100" dirty="0"/>
          </a:p>
          <a:p>
            <a:pPr marL="12700" algn="l" rtl="0" eaLnBrk="0">
              <a:lnSpc>
                <a:spcPts val="1350"/>
              </a:lnSpc>
              <a:spcBef>
                <a:spcPts val="305"/>
              </a:spcBef>
            </a:pPr>
            <a:r>
              <a:rPr sz="1100" spc="6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•   </a:t>
            </a:r>
            <a:r>
              <a:rPr sz="1100" spc="6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人力资源咨</a:t>
            </a:r>
            <a:r>
              <a:rPr sz="1100" spc="4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询</a:t>
            </a:r>
            <a:endParaRPr lang="en-US" altLang="en-US" sz="1100" dirty="0"/>
          </a:p>
        </p:txBody>
      </p:sp>
      <p:sp>
        <p:nvSpPr>
          <p:cNvPr id="319" name="rect"/>
          <p:cNvSpPr/>
          <p:nvPr/>
        </p:nvSpPr>
        <p:spPr>
          <a:xfrm>
            <a:off x="10743565" y="1454150"/>
            <a:ext cx="1182369" cy="38100"/>
          </a:xfrm>
          <a:prstGeom prst="rect">
            <a:avLst/>
          </a:prstGeom>
          <a:solidFill>
            <a:srgbClr val="D9D9D9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grpSp>
        <p:nvGrpSpPr>
          <p:cNvPr id="10" name="group 10"/>
          <p:cNvGrpSpPr/>
          <p:nvPr/>
        </p:nvGrpSpPr>
        <p:grpSpPr>
          <a:xfrm rot="21600000">
            <a:off x="10763250" y="382270"/>
            <a:ext cx="1144269" cy="1157604"/>
            <a:chOff x="0" y="0"/>
            <a:chExt cx="1144269" cy="1157604"/>
          </a:xfrm>
        </p:grpSpPr>
        <p:sp>
          <p:nvSpPr>
            <p:cNvPr id="320" name="path"/>
            <p:cNvSpPr/>
            <p:nvPr/>
          </p:nvSpPr>
          <p:spPr>
            <a:xfrm>
              <a:off x="0" y="0"/>
              <a:ext cx="1144269" cy="1157604"/>
            </a:xfrm>
            <a:custGeom>
              <a:avLst/>
              <a:gdLst/>
              <a:ahLst/>
              <a:cxnLst/>
              <a:rect l="0" t="0" r="0" b="0"/>
              <a:pathLst>
                <a:path w="1801" h="1822">
                  <a:moveTo>
                    <a:pt x="985" y="263"/>
                  </a:moveTo>
                  <a:cubicBezTo>
                    <a:pt x="1057" y="263"/>
                    <a:pt x="1105" y="287"/>
                    <a:pt x="1153" y="287"/>
                  </a:cubicBezTo>
                  <a:cubicBezTo>
                    <a:pt x="1225" y="263"/>
                    <a:pt x="1297" y="215"/>
                    <a:pt x="1345" y="119"/>
                  </a:cubicBezTo>
                  <a:cubicBezTo>
                    <a:pt x="1321" y="215"/>
                    <a:pt x="1297" y="311"/>
                    <a:pt x="1321" y="383"/>
                  </a:cubicBezTo>
                  <a:cubicBezTo>
                    <a:pt x="1345" y="431"/>
                    <a:pt x="1393" y="455"/>
                    <a:pt x="1417" y="503"/>
                  </a:cubicBezTo>
                  <a:cubicBezTo>
                    <a:pt x="1513" y="503"/>
                    <a:pt x="1609" y="503"/>
                    <a:pt x="1681" y="455"/>
                  </a:cubicBezTo>
                  <a:cubicBezTo>
                    <a:pt x="1609" y="527"/>
                    <a:pt x="1561" y="599"/>
                    <a:pt x="1513" y="671"/>
                  </a:cubicBezTo>
                  <a:cubicBezTo>
                    <a:pt x="1537" y="719"/>
                    <a:pt x="1537" y="767"/>
                    <a:pt x="1561" y="815"/>
                  </a:cubicBezTo>
                  <a:cubicBezTo>
                    <a:pt x="1633" y="863"/>
                    <a:pt x="1705" y="911"/>
                    <a:pt x="1801" y="911"/>
                  </a:cubicBezTo>
                  <a:cubicBezTo>
                    <a:pt x="1705" y="935"/>
                    <a:pt x="1633" y="959"/>
                    <a:pt x="1561" y="1007"/>
                  </a:cubicBezTo>
                  <a:cubicBezTo>
                    <a:pt x="1537" y="1055"/>
                    <a:pt x="1537" y="1103"/>
                    <a:pt x="1513" y="1151"/>
                  </a:cubicBezTo>
                  <a:cubicBezTo>
                    <a:pt x="1561" y="1247"/>
                    <a:pt x="1609" y="1319"/>
                    <a:pt x="1681" y="1367"/>
                  </a:cubicBezTo>
                  <a:cubicBezTo>
                    <a:pt x="1609" y="1343"/>
                    <a:pt x="1513" y="1319"/>
                    <a:pt x="1417" y="1319"/>
                  </a:cubicBezTo>
                  <a:cubicBezTo>
                    <a:pt x="1393" y="1367"/>
                    <a:pt x="1345" y="1391"/>
                    <a:pt x="1321" y="1439"/>
                  </a:cubicBezTo>
                  <a:cubicBezTo>
                    <a:pt x="1297" y="1535"/>
                    <a:pt x="1321" y="1607"/>
                    <a:pt x="1345" y="1703"/>
                  </a:cubicBezTo>
                  <a:cubicBezTo>
                    <a:pt x="1297" y="1631"/>
                    <a:pt x="1225" y="1559"/>
                    <a:pt x="1153" y="1535"/>
                  </a:cubicBezTo>
                  <a:cubicBezTo>
                    <a:pt x="1105" y="1559"/>
                    <a:pt x="1057" y="1559"/>
                    <a:pt x="985" y="1559"/>
                  </a:cubicBezTo>
                  <a:cubicBezTo>
                    <a:pt x="937" y="1655"/>
                    <a:pt x="913" y="1727"/>
                    <a:pt x="888" y="1822"/>
                  </a:cubicBezTo>
                  <a:cubicBezTo>
                    <a:pt x="888" y="1727"/>
                    <a:pt x="864" y="1655"/>
                    <a:pt x="792" y="1559"/>
                  </a:cubicBezTo>
                  <a:cubicBezTo>
                    <a:pt x="744" y="1559"/>
                    <a:pt x="696" y="1559"/>
                    <a:pt x="648" y="1535"/>
                  </a:cubicBezTo>
                  <a:cubicBezTo>
                    <a:pt x="576" y="1559"/>
                    <a:pt x="504" y="1631"/>
                    <a:pt x="432" y="1703"/>
                  </a:cubicBezTo>
                  <a:cubicBezTo>
                    <a:pt x="480" y="1607"/>
                    <a:pt x="504" y="1535"/>
                    <a:pt x="480" y="1439"/>
                  </a:cubicBezTo>
                  <a:cubicBezTo>
                    <a:pt x="456" y="1391"/>
                    <a:pt x="408" y="1367"/>
                    <a:pt x="384" y="1319"/>
                  </a:cubicBezTo>
                  <a:cubicBezTo>
                    <a:pt x="288" y="1319"/>
                    <a:pt x="192" y="1343"/>
                    <a:pt x="120" y="1367"/>
                  </a:cubicBezTo>
                  <a:cubicBezTo>
                    <a:pt x="192" y="1319"/>
                    <a:pt x="240" y="1247"/>
                    <a:pt x="288" y="1151"/>
                  </a:cubicBezTo>
                  <a:cubicBezTo>
                    <a:pt x="264" y="1103"/>
                    <a:pt x="240" y="1055"/>
                    <a:pt x="240" y="1007"/>
                  </a:cubicBezTo>
                  <a:cubicBezTo>
                    <a:pt x="168" y="959"/>
                    <a:pt x="96" y="935"/>
                    <a:pt x="0" y="911"/>
                  </a:cubicBezTo>
                  <a:cubicBezTo>
                    <a:pt x="96" y="911"/>
                    <a:pt x="168" y="863"/>
                    <a:pt x="240" y="815"/>
                  </a:cubicBezTo>
                  <a:cubicBezTo>
                    <a:pt x="240" y="767"/>
                    <a:pt x="264" y="719"/>
                    <a:pt x="288" y="671"/>
                  </a:cubicBezTo>
                  <a:cubicBezTo>
                    <a:pt x="240" y="599"/>
                    <a:pt x="192" y="527"/>
                    <a:pt x="120" y="455"/>
                  </a:cubicBezTo>
                  <a:cubicBezTo>
                    <a:pt x="192" y="503"/>
                    <a:pt x="288" y="503"/>
                    <a:pt x="384" y="503"/>
                  </a:cubicBezTo>
                  <a:cubicBezTo>
                    <a:pt x="408" y="455"/>
                    <a:pt x="456" y="431"/>
                    <a:pt x="480" y="383"/>
                  </a:cubicBezTo>
                  <a:cubicBezTo>
                    <a:pt x="504" y="311"/>
                    <a:pt x="480" y="215"/>
                    <a:pt x="432" y="119"/>
                  </a:cubicBezTo>
                  <a:cubicBezTo>
                    <a:pt x="504" y="215"/>
                    <a:pt x="576" y="263"/>
                    <a:pt x="648" y="287"/>
                  </a:cubicBezTo>
                  <a:cubicBezTo>
                    <a:pt x="696" y="287"/>
                    <a:pt x="744" y="263"/>
                    <a:pt x="792" y="263"/>
                  </a:cubicBezTo>
                  <a:cubicBezTo>
                    <a:pt x="864" y="191"/>
                    <a:pt x="888" y="95"/>
                    <a:pt x="888" y="0"/>
                  </a:cubicBezTo>
                  <a:cubicBezTo>
                    <a:pt x="913" y="95"/>
                    <a:pt x="937" y="191"/>
                    <a:pt x="985" y="263"/>
                  </a:cubicBezTo>
                </a:path>
              </a:pathLst>
            </a:custGeom>
            <a:solidFill>
              <a:srgbClr val="FCD34E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321" name="path"/>
            <p:cNvSpPr/>
            <p:nvPr/>
          </p:nvSpPr>
          <p:spPr>
            <a:xfrm>
              <a:off x="227838" y="243839"/>
              <a:ext cx="687196" cy="670560"/>
            </a:xfrm>
            <a:custGeom>
              <a:avLst/>
              <a:gdLst/>
              <a:ahLst/>
              <a:cxnLst/>
              <a:rect l="0" t="0" r="0" b="0"/>
              <a:pathLst>
                <a:path w="1082" h="1056">
                  <a:moveTo>
                    <a:pt x="0" y="528"/>
                  </a:moveTo>
                  <a:cubicBezTo>
                    <a:pt x="0" y="236"/>
                    <a:pt x="242" y="0"/>
                    <a:pt x="541" y="0"/>
                  </a:cubicBezTo>
                  <a:cubicBezTo>
                    <a:pt x="839" y="0"/>
                    <a:pt x="1082" y="236"/>
                    <a:pt x="1082" y="528"/>
                  </a:cubicBezTo>
                  <a:cubicBezTo>
                    <a:pt x="1082" y="819"/>
                    <a:pt x="839" y="1056"/>
                    <a:pt x="541" y="1056"/>
                  </a:cubicBezTo>
                  <a:cubicBezTo>
                    <a:pt x="242" y="1056"/>
                    <a:pt x="0" y="819"/>
                    <a:pt x="0" y="528"/>
                  </a:cubicBezTo>
                </a:path>
              </a:pathLst>
            </a:custGeom>
            <a:solidFill>
              <a:srgbClr val="FFE356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sp>
        <p:nvSpPr>
          <p:cNvPr id="322" name="rect"/>
          <p:cNvSpPr/>
          <p:nvPr/>
        </p:nvSpPr>
        <p:spPr>
          <a:xfrm>
            <a:off x="7030211" y="4881371"/>
            <a:ext cx="1405128" cy="339852"/>
          </a:xfrm>
          <a:prstGeom prst="rect">
            <a:avLst/>
          </a:prstGeom>
          <a:solidFill>
            <a:srgbClr val="4472C4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23" name="textbox 323"/>
          <p:cNvSpPr/>
          <p:nvPr/>
        </p:nvSpPr>
        <p:spPr>
          <a:xfrm>
            <a:off x="7156907" y="4940490"/>
            <a:ext cx="1103630" cy="123571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389890" algn="l" rtl="0" eaLnBrk="0">
              <a:lnSpc>
                <a:spcPts val="1690"/>
              </a:lnSpc>
            </a:pPr>
            <a:r>
              <a:rPr sz="1400" spc="80" dirty="0">
                <a:ln w="5448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税</a:t>
            </a:r>
            <a:r>
              <a:rPr sz="1400" spc="70" dirty="0">
                <a:ln w="5448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务</a:t>
            </a:r>
            <a:endParaRPr lang="en-US" altLang="en-US" sz="1400" dirty="0"/>
          </a:p>
          <a:p>
            <a:pPr marL="12700" algn="l" rtl="0" eaLnBrk="0">
              <a:lnSpc>
                <a:spcPts val="1350"/>
              </a:lnSpc>
              <a:spcBef>
                <a:spcPts val="1310"/>
              </a:spcBef>
            </a:pPr>
            <a:r>
              <a:rPr sz="1100" spc="6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•   </a:t>
            </a:r>
            <a:r>
              <a:rPr sz="1100" spc="6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税务申报代</a:t>
            </a:r>
            <a:r>
              <a:rPr sz="1100" spc="4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理</a:t>
            </a:r>
            <a:endParaRPr lang="en-US" altLang="en-US" sz="1100" dirty="0"/>
          </a:p>
          <a:p>
            <a:pPr marL="12700" algn="l" rtl="0" eaLnBrk="0">
              <a:lnSpc>
                <a:spcPts val="1350"/>
              </a:lnSpc>
              <a:spcBef>
                <a:spcPts val="375"/>
              </a:spcBef>
            </a:pPr>
            <a:r>
              <a:rPr sz="1100" spc="5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•   </a:t>
            </a:r>
            <a:r>
              <a:rPr sz="1100" spc="5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税务咨</a:t>
            </a:r>
            <a:r>
              <a:rPr sz="1100" spc="3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询</a:t>
            </a:r>
            <a:endParaRPr lang="en-US" altLang="en-US" sz="1100" dirty="0"/>
          </a:p>
          <a:p>
            <a:pPr marL="12700" algn="l" rtl="0" eaLnBrk="0">
              <a:lnSpc>
                <a:spcPts val="1350"/>
              </a:lnSpc>
              <a:spcBef>
                <a:spcPts val="375"/>
              </a:spcBef>
            </a:pPr>
            <a:r>
              <a:rPr sz="1100" spc="5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•   </a:t>
            </a:r>
            <a:r>
              <a:rPr sz="1100" spc="5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税务筹</a:t>
            </a:r>
            <a:r>
              <a:rPr sz="1100" spc="3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划</a:t>
            </a:r>
            <a:endParaRPr lang="en-US" altLang="en-US" sz="1100" dirty="0"/>
          </a:p>
          <a:p>
            <a:pPr algn="l" rtl="0" eaLnBrk="0">
              <a:lnSpc>
                <a:spcPct val="103000"/>
              </a:lnSpc>
            </a:pPr>
            <a:endParaRPr lang="en-US" altLang="en-US" sz="300" dirty="0"/>
          </a:p>
          <a:p>
            <a:pPr marL="12700" algn="l" rtl="0" eaLnBrk="0">
              <a:lnSpc>
                <a:spcPts val="1350"/>
              </a:lnSpc>
              <a:spcBef>
                <a:spcPts val="5"/>
              </a:spcBef>
            </a:pPr>
            <a:r>
              <a:rPr sz="1100" spc="6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•   </a:t>
            </a:r>
            <a:r>
              <a:rPr sz="1100" spc="6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国际税服</a:t>
            </a:r>
            <a:r>
              <a:rPr sz="1100" spc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务</a:t>
            </a:r>
            <a:endParaRPr lang="en-US" altLang="en-US" sz="1100" dirty="0"/>
          </a:p>
        </p:txBody>
      </p:sp>
      <p:sp>
        <p:nvSpPr>
          <p:cNvPr id="324" name="textbox 324"/>
          <p:cNvSpPr/>
          <p:nvPr/>
        </p:nvSpPr>
        <p:spPr>
          <a:xfrm>
            <a:off x="970711" y="428244"/>
            <a:ext cx="2760345" cy="52450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66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4000"/>
              </a:lnSpc>
            </a:pPr>
            <a:r>
              <a:rPr sz="3500" spc="90" dirty="0">
                <a:solidFill>
                  <a:srgbClr val="5B9BD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职业晋升路</a:t>
            </a:r>
            <a:r>
              <a:rPr sz="3500" spc="80" dirty="0">
                <a:solidFill>
                  <a:srgbClr val="5B9BD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径</a:t>
            </a:r>
            <a:endParaRPr lang="en-US" altLang="en-US" sz="3500" dirty="0"/>
          </a:p>
        </p:txBody>
      </p:sp>
      <p:pic>
        <p:nvPicPr>
          <p:cNvPr id="325" name="picture 3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2678429" y="3128645"/>
            <a:ext cx="76200" cy="2153284"/>
          </a:xfrm>
          <a:prstGeom prst="rect">
            <a:avLst/>
          </a:prstGeom>
        </p:spPr>
      </p:pic>
      <p:sp>
        <p:nvSpPr>
          <p:cNvPr id="326" name="path"/>
          <p:cNvSpPr/>
          <p:nvPr/>
        </p:nvSpPr>
        <p:spPr>
          <a:xfrm>
            <a:off x="2400935" y="5089525"/>
            <a:ext cx="1839594" cy="666115"/>
          </a:xfrm>
          <a:custGeom>
            <a:avLst/>
            <a:gdLst/>
            <a:ahLst/>
            <a:cxnLst/>
            <a:rect l="0" t="0" r="0" b="0"/>
            <a:pathLst>
              <a:path w="2896" h="1049">
                <a:moveTo>
                  <a:pt x="43" y="1049"/>
                </a:moveTo>
                <a:lnTo>
                  <a:pt x="143" y="1044"/>
                </a:lnTo>
                <a:lnTo>
                  <a:pt x="252" y="1039"/>
                </a:lnTo>
                <a:lnTo>
                  <a:pt x="371" y="1031"/>
                </a:lnTo>
                <a:lnTo>
                  <a:pt x="499" y="1023"/>
                </a:lnTo>
                <a:lnTo>
                  <a:pt x="564" y="1017"/>
                </a:lnTo>
                <a:lnTo>
                  <a:pt x="632" y="1012"/>
                </a:lnTo>
                <a:lnTo>
                  <a:pt x="701" y="1006"/>
                </a:lnTo>
                <a:lnTo>
                  <a:pt x="772" y="1000"/>
                </a:lnTo>
                <a:lnTo>
                  <a:pt x="843" y="992"/>
                </a:lnTo>
                <a:lnTo>
                  <a:pt x="913" y="985"/>
                </a:lnTo>
                <a:lnTo>
                  <a:pt x="987" y="977"/>
                </a:lnTo>
                <a:lnTo>
                  <a:pt x="1059" y="968"/>
                </a:lnTo>
                <a:lnTo>
                  <a:pt x="1133" y="958"/>
                </a:lnTo>
                <a:lnTo>
                  <a:pt x="1206" y="948"/>
                </a:lnTo>
                <a:lnTo>
                  <a:pt x="1279" y="936"/>
                </a:lnTo>
                <a:lnTo>
                  <a:pt x="1351" y="925"/>
                </a:lnTo>
                <a:lnTo>
                  <a:pt x="1423" y="912"/>
                </a:lnTo>
                <a:lnTo>
                  <a:pt x="1496" y="900"/>
                </a:lnTo>
                <a:lnTo>
                  <a:pt x="1566" y="885"/>
                </a:lnTo>
                <a:lnTo>
                  <a:pt x="1635" y="870"/>
                </a:lnTo>
                <a:lnTo>
                  <a:pt x="1703" y="855"/>
                </a:lnTo>
                <a:lnTo>
                  <a:pt x="1772" y="839"/>
                </a:lnTo>
                <a:lnTo>
                  <a:pt x="1837" y="821"/>
                </a:lnTo>
                <a:lnTo>
                  <a:pt x="1902" y="802"/>
                </a:lnTo>
                <a:lnTo>
                  <a:pt x="1964" y="784"/>
                </a:lnTo>
                <a:lnTo>
                  <a:pt x="2024" y="763"/>
                </a:lnTo>
                <a:lnTo>
                  <a:pt x="2081" y="742"/>
                </a:lnTo>
                <a:lnTo>
                  <a:pt x="2137" y="720"/>
                </a:lnTo>
                <a:lnTo>
                  <a:pt x="2208" y="689"/>
                </a:lnTo>
                <a:lnTo>
                  <a:pt x="2274" y="658"/>
                </a:lnTo>
                <a:lnTo>
                  <a:pt x="2337" y="627"/>
                </a:lnTo>
                <a:lnTo>
                  <a:pt x="2395" y="597"/>
                </a:lnTo>
                <a:lnTo>
                  <a:pt x="2448" y="566"/>
                </a:lnTo>
                <a:lnTo>
                  <a:pt x="2499" y="536"/>
                </a:lnTo>
                <a:lnTo>
                  <a:pt x="2545" y="505"/>
                </a:lnTo>
                <a:lnTo>
                  <a:pt x="2587" y="477"/>
                </a:lnTo>
                <a:lnTo>
                  <a:pt x="2626" y="448"/>
                </a:lnTo>
                <a:lnTo>
                  <a:pt x="2660" y="419"/>
                </a:lnTo>
                <a:lnTo>
                  <a:pt x="2693" y="391"/>
                </a:lnTo>
                <a:lnTo>
                  <a:pt x="2722" y="364"/>
                </a:lnTo>
                <a:lnTo>
                  <a:pt x="2749" y="337"/>
                </a:lnTo>
                <a:lnTo>
                  <a:pt x="2772" y="311"/>
                </a:lnTo>
                <a:lnTo>
                  <a:pt x="2793" y="286"/>
                </a:lnTo>
                <a:lnTo>
                  <a:pt x="2811" y="261"/>
                </a:lnTo>
                <a:lnTo>
                  <a:pt x="2827" y="239"/>
                </a:lnTo>
                <a:lnTo>
                  <a:pt x="2841" y="217"/>
                </a:lnTo>
                <a:lnTo>
                  <a:pt x="2853" y="195"/>
                </a:lnTo>
                <a:lnTo>
                  <a:pt x="2863" y="176"/>
                </a:lnTo>
                <a:lnTo>
                  <a:pt x="2871" y="158"/>
                </a:lnTo>
                <a:lnTo>
                  <a:pt x="2878" y="140"/>
                </a:lnTo>
                <a:lnTo>
                  <a:pt x="2884" y="123"/>
                </a:lnTo>
                <a:lnTo>
                  <a:pt x="2888" y="109"/>
                </a:lnTo>
                <a:lnTo>
                  <a:pt x="2893" y="84"/>
                </a:lnTo>
                <a:lnTo>
                  <a:pt x="2895" y="66"/>
                </a:lnTo>
                <a:lnTo>
                  <a:pt x="2896" y="54"/>
                </a:lnTo>
                <a:lnTo>
                  <a:pt x="2896" y="51"/>
                </a:lnTo>
                <a:lnTo>
                  <a:pt x="2741" y="0"/>
                </a:lnTo>
                <a:lnTo>
                  <a:pt x="2739" y="5"/>
                </a:lnTo>
                <a:lnTo>
                  <a:pt x="2732" y="22"/>
                </a:lnTo>
                <a:lnTo>
                  <a:pt x="2718" y="46"/>
                </a:lnTo>
                <a:lnTo>
                  <a:pt x="2697" y="80"/>
                </a:lnTo>
                <a:lnTo>
                  <a:pt x="2683" y="100"/>
                </a:lnTo>
                <a:lnTo>
                  <a:pt x="2669" y="121"/>
                </a:lnTo>
                <a:lnTo>
                  <a:pt x="2653" y="144"/>
                </a:lnTo>
                <a:lnTo>
                  <a:pt x="2633" y="167"/>
                </a:lnTo>
                <a:lnTo>
                  <a:pt x="2611" y="193"/>
                </a:lnTo>
                <a:lnTo>
                  <a:pt x="2587" y="219"/>
                </a:lnTo>
                <a:lnTo>
                  <a:pt x="2561" y="247"/>
                </a:lnTo>
                <a:lnTo>
                  <a:pt x="2531" y="275"/>
                </a:lnTo>
                <a:lnTo>
                  <a:pt x="2501" y="303"/>
                </a:lnTo>
                <a:lnTo>
                  <a:pt x="2466" y="333"/>
                </a:lnTo>
                <a:lnTo>
                  <a:pt x="2429" y="362"/>
                </a:lnTo>
                <a:lnTo>
                  <a:pt x="2389" y="393"/>
                </a:lnTo>
                <a:lnTo>
                  <a:pt x="2346" y="422"/>
                </a:lnTo>
                <a:lnTo>
                  <a:pt x="2298" y="452"/>
                </a:lnTo>
                <a:lnTo>
                  <a:pt x="2250" y="482"/>
                </a:lnTo>
                <a:lnTo>
                  <a:pt x="2197" y="512"/>
                </a:lnTo>
                <a:lnTo>
                  <a:pt x="2140" y="541"/>
                </a:lnTo>
                <a:lnTo>
                  <a:pt x="2080" y="569"/>
                </a:lnTo>
                <a:lnTo>
                  <a:pt x="2017" y="597"/>
                </a:lnTo>
                <a:lnTo>
                  <a:pt x="1949" y="623"/>
                </a:lnTo>
                <a:lnTo>
                  <a:pt x="1878" y="649"/>
                </a:lnTo>
                <a:lnTo>
                  <a:pt x="1803" y="675"/>
                </a:lnTo>
                <a:lnTo>
                  <a:pt x="1723" y="698"/>
                </a:lnTo>
                <a:lnTo>
                  <a:pt x="1641" y="720"/>
                </a:lnTo>
                <a:lnTo>
                  <a:pt x="1583" y="734"/>
                </a:lnTo>
                <a:lnTo>
                  <a:pt x="1525" y="747"/>
                </a:lnTo>
                <a:lnTo>
                  <a:pt x="1466" y="760"/>
                </a:lnTo>
                <a:lnTo>
                  <a:pt x="1409" y="773"/>
                </a:lnTo>
                <a:lnTo>
                  <a:pt x="1350" y="784"/>
                </a:lnTo>
                <a:lnTo>
                  <a:pt x="1292" y="796"/>
                </a:lnTo>
                <a:lnTo>
                  <a:pt x="1233" y="806"/>
                </a:lnTo>
                <a:lnTo>
                  <a:pt x="1176" y="816"/>
                </a:lnTo>
                <a:lnTo>
                  <a:pt x="1118" y="825"/>
                </a:lnTo>
                <a:lnTo>
                  <a:pt x="1060" y="834"/>
                </a:lnTo>
                <a:lnTo>
                  <a:pt x="1004" y="842"/>
                </a:lnTo>
                <a:lnTo>
                  <a:pt x="947" y="850"/>
                </a:lnTo>
                <a:lnTo>
                  <a:pt x="835" y="865"/>
                </a:lnTo>
                <a:lnTo>
                  <a:pt x="727" y="878"/>
                </a:lnTo>
                <a:lnTo>
                  <a:pt x="620" y="890"/>
                </a:lnTo>
                <a:lnTo>
                  <a:pt x="517" y="899"/>
                </a:lnTo>
                <a:lnTo>
                  <a:pt x="418" y="908"/>
                </a:lnTo>
                <a:lnTo>
                  <a:pt x="324" y="915"/>
                </a:lnTo>
                <a:lnTo>
                  <a:pt x="233" y="920"/>
                </a:lnTo>
                <a:lnTo>
                  <a:pt x="150" y="925"/>
                </a:lnTo>
                <a:lnTo>
                  <a:pt x="72" y="929"/>
                </a:lnTo>
                <a:lnTo>
                  <a:pt x="0" y="931"/>
                </a:lnTo>
                <a:lnTo>
                  <a:pt x="43" y="1049"/>
                </a:lnTo>
              </a:path>
            </a:pathLst>
          </a:custGeom>
          <a:solidFill>
            <a:srgbClr val="FEFEFE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27" name="path"/>
          <p:cNvSpPr/>
          <p:nvPr/>
        </p:nvSpPr>
        <p:spPr>
          <a:xfrm>
            <a:off x="10215244" y="2292350"/>
            <a:ext cx="1487805" cy="763905"/>
          </a:xfrm>
          <a:custGeom>
            <a:avLst/>
            <a:gdLst/>
            <a:ahLst/>
            <a:cxnLst/>
            <a:rect l="0" t="0" r="0" b="0"/>
            <a:pathLst>
              <a:path w="2343" h="1203">
                <a:moveTo>
                  <a:pt x="2024" y="187"/>
                </a:moveTo>
                <a:lnTo>
                  <a:pt x="2097" y="147"/>
                </a:lnTo>
                <a:lnTo>
                  <a:pt x="2160" y="110"/>
                </a:lnTo>
                <a:lnTo>
                  <a:pt x="2214" y="78"/>
                </a:lnTo>
                <a:lnTo>
                  <a:pt x="2260" y="51"/>
                </a:lnTo>
                <a:lnTo>
                  <a:pt x="2295" y="29"/>
                </a:lnTo>
                <a:lnTo>
                  <a:pt x="2321" y="13"/>
                </a:lnTo>
                <a:lnTo>
                  <a:pt x="2337" y="2"/>
                </a:lnTo>
                <a:lnTo>
                  <a:pt x="2343" y="0"/>
                </a:lnTo>
                <a:lnTo>
                  <a:pt x="2334" y="10"/>
                </a:lnTo>
                <a:lnTo>
                  <a:pt x="2307" y="38"/>
                </a:lnTo>
                <a:lnTo>
                  <a:pt x="2260" y="83"/>
                </a:lnTo>
                <a:lnTo>
                  <a:pt x="2196" y="143"/>
                </a:lnTo>
                <a:lnTo>
                  <a:pt x="2157" y="178"/>
                </a:lnTo>
                <a:lnTo>
                  <a:pt x="2114" y="216"/>
                </a:lnTo>
                <a:lnTo>
                  <a:pt x="2066" y="256"/>
                </a:lnTo>
                <a:lnTo>
                  <a:pt x="2016" y="299"/>
                </a:lnTo>
                <a:lnTo>
                  <a:pt x="1957" y="345"/>
                </a:lnTo>
                <a:lnTo>
                  <a:pt x="1898" y="393"/>
                </a:lnTo>
                <a:lnTo>
                  <a:pt x="1833" y="442"/>
                </a:lnTo>
                <a:lnTo>
                  <a:pt x="1764" y="492"/>
                </a:lnTo>
                <a:lnTo>
                  <a:pt x="1628" y="556"/>
                </a:lnTo>
                <a:lnTo>
                  <a:pt x="1487" y="620"/>
                </a:lnTo>
                <a:lnTo>
                  <a:pt x="1346" y="684"/>
                </a:lnTo>
                <a:lnTo>
                  <a:pt x="1205" y="746"/>
                </a:lnTo>
                <a:lnTo>
                  <a:pt x="1063" y="807"/>
                </a:lnTo>
                <a:lnTo>
                  <a:pt x="926" y="866"/>
                </a:lnTo>
                <a:lnTo>
                  <a:pt x="795" y="921"/>
                </a:lnTo>
                <a:lnTo>
                  <a:pt x="668" y="974"/>
                </a:lnTo>
                <a:lnTo>
                  <a:pt x="553" y="1023"/>
                </a:lnTo>
                <a:lnTo>
                  <a:pt x="446" y="1067"/>
                </a:lnTo>
                <a:lnTo>
                  <a:pt x="350" y="1106"/>
                </a:lnTo>
                <a:lnTo>
                  <a:pt x="269" y="1139"/>
                </a:lnTo>
                <a:lnTo>
                  <a:pt x="202" y="1165"/>
                </a:lnTo>
                <a:lnTo>
                  <a:pt x="154" y="1186"/>
                </a:lnTo>
                <a:lnTo>
                  <a:pt x="122" y="1198"/>
                </a:lnTo>
                <a:lnTo>
                  <a:pt x="112" y="1203"/>
                </a:lnTo>
                <a:lnTo>
                  <a:pt x="0" y="1174"/>
                </a:lnTo>
                <a:lnTo>
                  <a:pt x="8" y="1169"/>
                </a:lnTo>
                <a:lnTo>
                  <a:pt x="34" y="1160"/>
                </a:lnTo>
                <a:lnTo>
                  <a:pt x="75" y="1144"/>
                </a:lnTo>
                <a:lnTo>
                  <a:pt x="129" y="1122"/>
                </a:lnTo>
                <a:lnTo>
                  <a:pt x="195" y="1096"/>
                </a:lnTo>
                <a:lnTo>
                  <a:pt x="273" y="1064"/>
                </a:lnTo>
                <a:lnTo>
                  <a:pt x="359" y="1030"/>
                </a:lnTo>
                <a:lnTo>
                  <a:pt x="454" y="991"/>
                </a:lnTo>
                <a:lnTo>
                  <a:pt x="554" y="949"/>
                </a:lnTo>
                <a:lnTo>
                  <a:pt x="660" y="906"/>
                </a:lnTo>
                <a:lnTo>
                  <a:pt x="768" y="861"/>
                </a:lnTo>
                <a:lnTo>
                  <a:pt x="879" y="814"/>
                </a:lnTo>
                <a:lnTo>
                  <a:pt x="989" y="766"/>
                </a:lnTo>
                <a:lnTo>
                  <a:pt x="1100" y="718"/>
                </a:lnTo>
                <a:lnTo>
                  <a:pt x="1207" y="670"/>
                </a:lnTo>
                <a:lnTo>
                  <a:pt x="1310" y="623"/>
                </a:lnTo>
                <a:lnTo>
                  <a:pt x="1357" y="599"/>
                </a:lnTo>
                <a:lnTo>
                  <a:pt x="1404" y="577"/>
                </a:lnTo>
                <a:lnTo>
                  <a:pt x="1450" y="555"/>
                </a:lnTo>
                <a:lnTo>
                  <a:pt x="1494" y="532"/>
                </a:lnTo>
                <a:lnTo>
                  <a:pt x="1574" y="490"/>
                </a:lnTo>
                <a:lnTo>
                  <a:pt x="1645" y="450"/>
                </a:lnTo>
                <a:lnTo>
                  <a:pt x="1712" y="411"/>
                </a:lnTo>
                <a:lnTo>
                  <a:pt x="1769" y="376"/>
                </a:lnTo>
                <a:lnTo>
                  <a:pt x="1822" y="342"/>
                </a:lnTo>
                <a:lnTo>
                  <a:pt x="1868" y="312"/>
                </a:lnTo>
                <a:lnTo>
                  <a:pt x="1905" y="284"/>
                </a:lnTo>
                <a:lnTo>
                  <a:pt x="1939" y="259"/>
                </a:lnTo>
                <a:lnTo>
                  <a:pt x="1966" y="238"/>
                </a:lnTo>
                <a:lnTo>
                  <a:pt x="1987" y="221"/>
                </a:lnTo>
                <a:lnTo>
                  <a:pt x="2016" y="196"/>
                </a:lnTo>
                <a:lnTo>
                  <a:pt x="2024" y="187"/>
                </a:lnTo>
              </a:path>
            </a:pathLst>
          </a:custGeom>
          <a:solidFill>
            <a:srgbClr val="FEFEFE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grpSp>
        <p:nvGrpSpPr>
          <p:cNvPr id="12" name="group 12"/>
          <p:cNvGrpSpPr/>
          <p:nvPr/>
        </p:nvGrpSpPr>
        <p:grpSpPr>
          <a:xfrm rot="21600000">
            <a:off x="33654" y="5665470"/>
            <a:ext cx="2165350" cy="450214"/>
            <a:chOff x="0" y="0"/>
            <a:chExt cx="2165350" cy="450214"/>
          </a:xfrm>
        </p:grpSpPr>
        <p:sp>
          <p:nvSpPr>
            <p:cNvPr id="328" name="path"/>
            <p:cNvSpPr/>
            <p:nvPr/>
          </p:nvSpPr>
          <p:spPr>
            <a:xfrm>
              <a:off x="0" y="220979"/>
              <a:ext cx="2165350" cy="120014"/>
            </a:xfrm>
            <a:custGeom>
              <a:avLst/>
              <a:gdLst/>
              <a:ahLst/>
              <a:cxnLst/>
              <a:rect l="0" t="0" r="0" b="0"/>
              <a:pathLst>
                <a:path w="3410" h="188">
                  <a:moveTo>
                    <a:pt x="0" y="188"/>
                  </a:moveTo>
                  <a:lnTo>
                    <a:pt x="0" y="67"/>
                  </a:lnTo>
                  <a:lnTo>
                    <a:pt x="18" y="67"/>
                  </a:lnTo>
                  <a:lnTo>
                    <a:pt x="73" y="67"/>
                  </a:lnTo>
                  <a:lnTo>
                    <a:pt x="159" y="66"/>
                  </a:lnTo>
                  <a:lnTo>
                    <a:pt x="272" y="65"/>
                  </a:lnTo>
                  <a:lnTo>
                    <a:pt x="410" y="65"/>
                  </a:lnTo>
                  <a:lnTo>
                    <a:pt x="567" y="63"/>
                  </a:lnTo>
                  <a:lnTo>
                    <a:pt x="742" y="61"/>
                  </a:lnTo>
                  <a:lnTo>
                    <a:pt x="928" y="60"/>
                  </a:lnTo>
                  <a:lnTo>
                    <a:pt x="1122" y="57"/>
                  </a:lnTo>
                  <a:lnTo>
                    <a:pt x="1320" y="55"/>
                  </a:lnTo>
                  <a:lnTo>
                    <a:pt x="1521" y="53"/>
                  </a:lnTo>
                  <a:lnTo>
                    <a:pt x="1716" y="51"/>
                  </a:lnTo>
                  <a:lnTo>
                    <a:pt x="1905" y="47"/>
                  </a:lnTo>
                  <a:lnTo>
                    <a:pt x="2082" y="43"/>
                  </a:lnTo>
                  <a:lnTo>
                    <a:pt x="2244" y="40"/>
                  </a:lnTo>
                  <a:lnTo>
                    <a:pt x="2388" y="37"/>
                  </a:lnTo>
                  <a:lnTo>
                    <a:pt x="2515" y="31"/>
                  </a:lnTo>
                  <a:lnTo>
                    <a:pt x="2634" y="28"/>
                  </a:lnTo>
                  <a:lnTo>
                    <a:pt x="2742" y="25"/>
                  </a:lnTo>
                  <a:lnTo>
                    <a:pt x="2840" y="21"/>
                  </a:lnTo>
                  <a:lnTo>
                    <a:pt x="2930" y="17"/>
                  </a:lnTo>
                  <a:lnTo>
                    <a:pt x="3011" y="15"/>
                  </a:lnTo>
                  <a:lnTo>
                    <a:pt x="3082" y="12"/>
                  </a:lnTo>
                  <a:lnTo>
                    <a:pt x="3145" y="10"/>
                  </a:lnTo>
                  <a:lnTo>
                    <a:pt x="3200" y="7"/>
                  </a:lnTo>
                  <a:lnTo>
                    <a:pt x="3246" y="5"/>
                  </a:lnTo>
                  <a:lnTo>
                    <a:pt x="3285" y="3"/>
                  </a:lnTo>
                  <a:lnTo>
                    <a:pt x="3317" y="2"/>
                  </a:lnTo>
                  <a:lnTo>
                    <a:pt x="3340" y="1"/>
                  </a:lnTo>
                  <a:lnTo>
                    <a:pt x="3357" y="0"/>
                  </a:lnTo>
                  <a:lnTo>
                    <a:pt x="3366" y="0"/>
                  </a:lnTo>
                  <a:lnTo>
                    <a:pt x="3371" y="0"/>
                  </a:lnTo>
                  <a:lnTo>
                    <a:pt x="3408" y="117"/>
                  </a:lnTo>
                  <a:lnTo>
                    <a:pt x="3410" y="117"/>
                  </a:lnTo>
                  <a:lnTo>
                    <a:pt x="3410" y="118"/>
                  </a:lnTo>
                  <a:lnTo>
                    <a:pt x="3398" y="119"/>
                  </a:lnTo>
                  <a:lnTo>
                    <a:pt x="3371" y="120"/>
                  </a:lnTo>
                  <a:lnTo>
                    <a:pt x="3356" y="120"/>
                  </a:lnTo>
                  <a:lnTo>
                    <a:pt x="3312" y="123"/>
                  </a:lnTo>
                  <a:lnTo>
                    <a:pt x="3239" y="125"/>
                  </a:lnTo>
                  <a:lnTo>
                    <a:pt x="3140" y="128"/>
                  </a:lnTo>
                  <a:lnTo>
                    <a:pt x="3012" y="134"/>
                  </a:lnTo>
                  <a:lnTo>
                    <a:pt x="2858" y="138"/>
                  </a:lnTo>
                  <a:lnTo>
                    <a:pt x="2679" y="144"/>
                  </a:lnTo>
                  <a:lnTo>
                    <a:pt x="2473" y="149"/>
                  </a:lnTo>
                  <a:lnTo>
                    <a:pt x="2243" y="155"/>
                  </a:lnTo>
                  <a:lnTo>
                    <a:pt x="1989" y="161"/>
                  </a:lnTo>
                  <a:lnTo>
                    <a:pt x="1713" y="167"/>
                  </a:lnTo>
                  <a:lnTo>
                    <a:pt x="1413" y="173"/>
                  </a:lnTo>
                  <a:lnTo>
                    <a:pt x="1091" y="177"/>
                  </a:lnTo>
                  <a:lnTo>
                    <a:pt x="748" y="182"/>
                  </a:lnTo>
                  <a:lnTo>
                    <a:pt x="384" y="186"/>
                  </a:lnTo>
                  <a:lnTo>
                    <a:pt x="0" y="188"/>
                  </a:lnTo>
                </a:path>
              </a:pathLst>
            </a:custGeom>
            <a:solidFill>
              <a:srgbClr val="FEFEFE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329" name="path"/>
            <p:cNvSpPr/>
            <p:nvPr/>
          </p:nvSpPr>
          <p:spPr>
            <a:xfrm>
              <a:off x="1605280" y="0"/>
              <a:ext cx="520700" cy="450214"/>
            </a:xfrm>
            <a:custGeom>
              <a:avLst/>
              <a:gdLst/>
              <a:ahLst/>
              <a:cxnLst/>
              <a:rect l="0" t="0" r="0" b="0"/>
              <a:pathLst>
                <a:path w="820" h="708">
                  <a:moveTo>
                    <a:pt x="372" y="94"/>
                  </a:moveTo>
                  <a:lnTo>
                    <a:pt x="279" y="216"/>
                  </a:lnTo>
                  <a:lnTo>
                    <a:pt x="339" y="75"/>
                  </a:lnTo>
                  <a:cubicBezTo>
                    <a:pt x="341" y="67"/>
                    <a:pt x="346" y="63"/>
                    <a:pt x="351" y="63"/>
                  </a:cubicBezTo>
                  <a:cubicBezTo>
                    <a:pt x="352" y="63"/>
                    <a:pt x="353" y="64"/>
                    <a:pt x="354" y="65"/>
                  </a:cubicBezTo>
                  <a:lnTo>
                    <a:pt x="363" y="70"/>
                  </a:lnTo>
                  <a:lnTo>
                    <a:pt x="372" y="74"/>
                  </a:lnTo>
                  <a:cubicBezTo>
                    <a:pt x="380" y="78"/>
                    <a:pt x="378" y="86"/>
                    <a:pt x="372" y="94"/>
                  </a:cubicBezTo>
                  <a:moveTo>
                    <a:pt x="214" y="228"/>
                  </a:moveTo>
                  <a:lnTo>
                    <a:pt x="155" y="88"/>
                  </a:lnTo>
                  <a:cubicBezTo>
                    <a:pt x="153" y="80"/>
                    <a:pt x="148" y="75"/>
                    <a:pt x="144" y="75"/>
                  </a:cubicBezTo>
                  <a:cubicBezTo>
                    <a:pt x="142" y="75"/>
                    <a:pt x="140" y="75"/>
                    <a:pt x="139" y="76"/>
                  </a:cubicBezTo>
                  <a:lnTo>
                    <a:pt x="130" y="81"/>
                  </a:lnTo>
                  <a:lnTo>
                    <a:pt x="121" y="86"/>
                  </a:lnTo>
                  <a:cubicBezTo>
                    <a:pt x="114" y="89"/>
                    <a:pt x="115" y="97"/>
                    <a:pt x="122" y="106"/>
                  </a:cubicBezTo>
                  <a:lnTo>
                    <a:pt x="214" y="228"/>
                  </a:lnTo>
                  <a:close/>
                  <a:moveTo>
                    <a:pt x="244" y="228"/>
                  </a:moveTo>
                  <a:lnTo>
                    <a:pt x="269" y="24"/>
                  </a:lnTo>
                  <a:cubicBezTo>
                    <a:pt x="272" y="9"/>
                    <a:pt x="267" y="0"/>
                    <a:pt x="257" y="0"/>
                  </a:cubicBezTo>
                  <a:lnTo>
                    <a:pt x="243" y="0"/>
                  </a:lnTo>
                  <a:lnTo>
                    <a:pt x="243" y="0"/>
                  </a:lnTo>
                  <a:lnTo>
                    <a:pt x="231" y="0"/>
                  </a:lnTo>
                  <a:cubicBezTo>
                    <a:pt x="221" y="0"/>
                    <a:pt x="216" y="9"/>
                    <a:pt x="219" y="24"/>
                  </a:cubicBezTo>
                  <a:lnTo>
                    <a:pt x="244" y="228"/>
                  </a:lnTo>
                  <a:close/>
                  <a:moveTo>
                    <a:pt x="207" y="635"/>
                  </a:moveTo>
                  <a:cubicBezTo>
                    <a:pt x="197" y="635"/>
                    <a:pt x="187" y="639"/>
                    <a:pt x="180" y="646"/>
                  </a:cubicBezTo>
                  <a:cubicBezTo>
                    <a:pt x="173" y="618"/>
                    <a:pt x="150" y="597"/>
                    <a:pt x="122" y="597"/>
                  </a:cubicBezTo>
                  <a:cubicBezTo>
                    <a:pt x="93" y="597"/>
                    <a:pt x="70" y="618"/>
                    <a:pt x="64" y="646"/>
                  </a:cubicBezTo>
                  <a:cubicBezTo>
                    <a:pt x="57" y="639"/>
                    <a:pt x="48" y="635"/>
                    <a:pt x="38" y="635"/>
                  </a:cubicBezTo>
                  <a:cubicBezTo>
                    <a:pt x="17" y="635"/>
                    <a:pt x="0" y="652"/>
                    <a:pt x="0" y="673"/>
                  </a:cubicBezTo>
                  <a:lnTo>
                    <a:pt x="0" y="688"/>
                  </a:lnTo>
                  <a:lnTo>
                    <a:pt x="0" y="696"/>
                  </a:lnTo>
                  <a:cubicBezTo>
                    <a:pt x="0" y="701"/>
                    <a:pt x="3" y="704"/>
                    <a:pt x="8" y="704"/>
                  </a:cubicBezTo>
                  <a:lnTo>
                    <a:pt x="236" y="704"/>
                  </a:lnTo>
                  <a:cubicBezTo>
                    <a:pt x="240" y="704"/>
                    <a:pt x="245" y="701"/>
                    <a:pt x="245" y="696"/>
                  </a:cubicBezTo>
                  <a:lnTo>
                    <a:pt x="245" y="688"/>
                  </a:lnTo>
                  <a:lnTo>
                    <a:pt x="245" y="673"/>
                  </a:lnTo>
                  <a:cubicBezTo>
                    <a:pt x="245" y="652"/>
                    <a:pt x="228" y="635"/>
                    <a:pt x="207" y="635"/>
                  </a:cubicBezTo>
                  <a:moveTo>
                    <a:pt x="814" y="511"/>
                  </a:moveTo>
                  <a:lnTo>
                    <a:pt x="770" y="674"/>
                  </a:lnTo>
                  <a:lnTo>
                    <a:pt x="764" y="696"/>
                  </a:lnTo>
                  <a:cubicBezTo>
                    <a:pt x="762" y="704"/>
                    <a:pt x="754" y="708"/>
                    <a:pt x="745" y="706"/>
                  </a:cubicBezTo>
                  <a:lnTo>
                    <a:pt x="673" y="687"/>
                  </a:lnTo>
                  <a:cubicBezTo>
                    <a:pt x="665" y="684"/>
                    <a:pt x="660" y="676"/>
                    <a:pt x="662" y="668"/>
                  </a:cubicBezTo>
                  <a:lnTo>
                    <a:pt x="668" y="647"/>
                  </a:lnTo>
                  <a:lnTo>
                    <a:pt x="675" y="622"/>
                  </a:lnTo>
                  <a:lnTo>
                    <a:pt x="289" y="519"/>
                  </a:lnTo>
                  <a:lnTo>
                    <a:pt x="282" y="543"/>
                  </a:lnTo>
                  <a:lnTo>
                    <a:pt x="276" y="565"/>
                  </a:lnTo>
                  <a:cubicBezTo>
                    <a:pt x="273" y="573"/>
                    <a:pt x="265" y="578"/>
                    <a:pt x="257" y="575"/>
                  </a:cubicBezTo>
                  <a:lnTo>
                    <a:pt x="185" y="556"/>
                  </a:lnTo>
                  <a:cubicBezTo>
                    <a:pt x="177" y="553"/>
                    <a:pt x="172" y="545"/>
                    <a:pt x="174" y="537"/>
                  </a:cubicBezTo>
                  <a:lnTo>
                    <a:pt x="180" y="516"/>
                  </a:lnTo>
                  <a:lnTo>
                    <a:pt x="224" y="353"/>
                  </a:lnTo>
                  <a:cubicBezTo>
                    <a:pt x="229" y="334"/>
                    <a:pt x="235" y="322"/>
                    <a:pt x="248" y="305"/>
                  </a:cubicBezTo>
                  <a:lnTo>
                    <a:pt x="390" y="140"/>
                  </a:lnTo>
                  <a:cubicBezTo>
                    <a:pt x="403" y="125"/>
                    <a:pt x="423" y="116"/>
                    <a:pt x="444" y="115"/>
                  </a:cubicBezTo>
                  <a:cubicBezTo>
                    <a:pt x="451" y="115"/>
                    <a:pt x="458" y="115"/>
                    <a:pt x="465" y="118"/>
                  </a:cubicBezTo>
                  <a:lnTo>
                    <a:pt x="723" y="187"/>
                  </a:lnTo>
                  <a:cubicBezTo>
                    <a:pt x="748" y="194"/>
                    <a:pt x="771" y="219"/>
                    <a:pt x="776" y="244"/>
                  </a:cubicBezTo>
                  <a:lnTo>
                    <a:pt x="816" y="458"/>
                  </a:lnTo>
                  <a:cubicBezTo>
                    <a:pt x="820" y="479"/>
                    <a:pt x="818" y="494"/>
                    <a:pt x="814" y="511"/>
                  </a:cubicBezTo>
                  <a:moveTo>
                    <a:pt x="321" y="317"/>
                  </a:moveTo>
                  <a:lnTo>
                    <a:pt x="747" y="431"/>
                  </a:lnTo>
                  <a:lnTo>
                    <a:pt x="719" y="284"/>
                  </a:lnTo>
                  <a:cubicBezTo>
                    <a:pt x="713" y="255"/>
                    <a:pt x="704" y="246"/>
                    <a:pt x="678" y="239"/>
                  </a:cubicBezTo>
                  <a:lnTo>
                    <a:pt x="476" y="185"/>
                  </a:lnTo>
                  <a:cubicBezTo>
                    <a:pt x="466" y="182"/>
                    <a:pt x="458" y="180"/>
                    <a:pt x="451" y="181"/>
                  </a:cubicBezTo>
                  <a:cubicBezTo>
                    <a:pt x="439" y="182"/>
                    <a:pt x="430" y="189"/>
                    <a:pt x="419" y="203"/>
                  </a:cubicBezTo>
                  <a:lnTo>
                    <a:pt x="321" y="317"/>
                  </a:lnTo>
                  <a:close/>
                  <a:moveTo>
                    <a:pt x="321" y="370"/>
                  </a:moveTo>
                  <a:cubicBezTo>
                    <a:pt x="318" y="370"/>
                    <a:pt x="315" y="369"/>
                    <a:pt x="312" y="369"/>
                  </a:cubicBezTo>
                  <a:cubicBezTo>
                    <a:pt x="290" y="368"/>
                    <a:pt x="269" y="381"/>
                    <a:pt x="263" y="403"/>
                  </a:cubicBezTo>
                  <a:cubicBezTo>
                    <a:pt x="256" y="428"/>
                    <a:pt x="272" y="454"/>
                    <a:pt x="297" y="461"/>
                  </a:cubicBezTo>
                  <a:cubicBezTo>
                    <a:pt x="322" y="468"/>
                    <a:pt x="347" y="453"/>
                    <a:pt x="354" y="427"/>
                  </a:cubicBezTo>
                  <a:cubicBezTo>
                    <a:pt x="361" y="402"/>
                    <a:pt x="346" y="377"/>
                    <a:pt x="321" y="370"/>
                  </a:cubicBezTo>
                  <a:moveTo>
                    <a:pt x="719" y="476"/>
                  </a:moveTo>
                  <a:cubicBezTo>
                    <a:pt x="716" y="476"/>
                    <a:pt x="713" y="475"/>
                    <a:pt x="710" y="475"/>
                  </a:cubicBezTo>
                  <a:cubicBezTo>
                    <a:pt x="688" y="473"/>
                    <a:pt x="669" y="488"/>
                    <a:pt x="662" y="510"/>
                  </a:cubicBezTo>
                  <a:cubicBezTo>
                    <a:pt x="655" y="535"/>
                    <a:pt x="669" y="560"/>
                    <a:pt x="694" y="567"/>
                  </a:cubicBezTo>
                  <a:cubicBezTo>
                    <a:pt x="719" y="574"/>
                    <a:pt x="746" y="559"/>
                    <a:pt x="753" y="534"/>
                  </a:cubicBezTo>
                  <a:cubicBezTo>
                    <a:pt x="760" y="509"/>
                    <a:pt x="745" y="483"/>
                    <a:pt x="719" y="476"/>
                  </a:cubicBezTo>
                </a:path>
              </a:pathLst>
            </a:custGeom>
            <a:solidFill>
              <a:srgbClr val="5268A5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sp>
        <p:nvSpPr>
          <p:cNvPr id="330" name="path"/>
          <p:cNvSpPr/>
          <p:nvPr/>
        </p:nvSpPr>
        <p:spPr>
          <a:xfrm>
            <a:off x="5182870" y="3855720"/>
            <a:ext cx="1911349" cy="482600"/>
          </a:xfrm>
          <a:custGeom>
            <a:avLst/>
            <a:gdLst/>
            <a:ahLst/>
            <a:cxnLst/>
            <a:rect l="0" t="0" r="0" b="0"/>
            <a:pathLst>
              <a:path w="3009" h="760">
                <a:moveTo>
                  <a:pt x="0" y="729"/>
                </a:moveTo>
                <a:lnTo>
                  <a:pt x="197" y="760"/>
                </a:lnTo>
                <a:lnTo>
                  <a:pt x="218" y="757"/>
                </a:lnTo>
                <a:lnTo>
                  <a:pt x="279" y="750"/>
                </a:lnTo>
                <a:lnTo>
                  <a:pt x="370" y="738"/>
                </a:lnTo>
                <a:lnTo>
                  <a:pt x="493" y="722"/>
                </a:lnTo>
                <a:lnTo>
                  <a:pt x="639" y="704"/>
                </a:lnTo>
                <a:lnTo>
                  <a:pt x="806" y="681"/>
                </a:lnTo>
                <a:lnTo>
                  <a:pt x="986" y="655"/>
                </a:lnTo>
                <a:lnTo>
                  <a:pt x="1176" y="627"/>
                </a:lnTo>
                <a:lnTo>
                  <a:pt x="1274" y="611"/>
                </a:lnTo>
                <a:lnTo>
                  <a:pt x="1372" y="595"/>
                </a:lnTo>
                <a:lnTo>
                  <a:pt x="1470" y="579"/>
                </a:lnTo>
                <a:lnTo>
                  <a:pt x="1569" y="562"/>
                </a:lnTo>
                <a:lnTo>
                  <a:pt x="1665" y="546"/>
                </a:lnTo>
                <a:lnTo>
                  <a:pt x="1761" y="528"/>
                </a:lnTo>
                <a:lnTo>
                  <a:pt x="1854" y="509"/>
                </a:lnTo>
                <a:lnTo>
                  <a:pt x="1944" y="491"/>
                </a:lnTo>
                <a:lnTo>
                  <a:pt x="2030" y="473"/>
                </a:lnTo>
                <a:lnTo>
                  <a:pt x="2114" y="454"/>
                </a:lnTo>
                <a:lnTo>
                  <a:pt x="2192" y="436"/>
                </a:lnTo>
                <a:lnTo>
                  <a:pt x="2264" y="416"/>
                </a:lnTo>
                <a:lnTo>
                  <a:pt x="2332" y="397"/>
                </a:lnTo>
                <a:lnTo>
                  <a:pt x="2392" y="378"/>
                </a:lnTo>
                <a:lnTo>
                  <a:pt x="2446" y="358"/>
                </a:lnTo>
                <a:lnTo>
                  <a:pt x="2492" y="340"/>
                </a:lnTo>
                <a:lnTo>
                  <a:pt x="2533" y="320"/>
                </a:lnTo>
                <a:lnTo>
                  <a:pt x="2572" y="302"/>
                </a:lnTo>
                <a:lnTo>
                  <a:pt x="2609" y="285"/>
                </a:lnTo>
                <a:lnTo>
                  <a:pt x="2643" y="267"/>
                </a:lnTo>
                <a:lnTo>
                  <a:pt x="2706" y="234"/>
                </a:lnTo>
                <a:lnTo>
                  <a:pt x="2763" y="203"/>
                </a:lnTo>
                <a:lnTo>
                  <a:pt x="2811" y="174"/>
                </a:lnTo>
                <a:lnTo>
                  <a:pt x="2853" y="149"/>
                </a:lnTo>
                <a:lnTo>
                  <a:pt x="2890" y="125"/>
                </a:lnTo>
                <a:lnTo>
                  <a:pt x="2919" y="103"/>
                </a:lnTo>
                <a:lnTo>
                  <a:pt x="2944" y="84"/>
                </a:lnTo>
                <a:lnTo>
                  <a:pt x="2964" y="68"/>
                </a:lnTo>
                <a:lnTo>
                  <a:pt x="2979" y="54"/>
                </a:lnTo>
                <a:lnTo>
                  <a:pt x="2992" y="42"/>
                </a:lnTo>
                <a:lnTo>
                  <a:pt x="3005" y="26"/>
                </a:lnTo>
                <a:lnTo>
                  <a:pt x="3009" y="21"/>
                </a:lnTo>
                <a:lnTo>
                  <a:pt x="2924" y="0"/>
                </a:lnTo>
                <a:lnTo>
                  <a:pt x="2919" y="2"/>
                </a:lnTo>
                <a:lnTo>
                  <a:pt x="2909" y="13"/>
                </a:lnTo>
                <a:lnTo>
                  <a:pt x="2889" y="28"/>
                </a:lnTo>
                <a:lnTo>
                  <a:pt x="2860" y="48"/>
                </a:lnTo>
                <a:lnTo>
                  <a:pt x="2825" y="72"/>
                </a:lnTo>
                <a:lnTo>
                  <a:pt x="2783" y="101"/>
                </a:lnTo>
                <a:lnTo>
                  <a:pt x="2759" y="116"/>
                </a:lnTo>
                <a:lnTo>
                  <a:pt x="2732" y="132"/>
                </a:lnTo>
                <a:lnTo>
                  <a:pt x="2704" y="148"/>
                </a:lnTo>
                <a:lnTo>
                  <a:pt x="2675" y="165"/>
                </a:lnTo>
                <a:lnTo>
                  <a:pt x="2642" y="182"/>
                </a:lnTo>
                <a:lnTo>
                  <a:pt x="2608" y="199"/>
                </a:lnTo>
                <a:lnTo>
                  <a:pt x="2572" y="217"/>
                </a:lnTo>
                <a:lnTo>
                  <a:pt x="2534" y="234"/>
                </a:lnTo>
                <a:lnTo>
                  <a:pt x="2495" y="252"/>
                </a:lnTo>
                <a:lnTo>
                  <a:pt x="2453" y="270"/>
                </a:lnTo>
                <a:lnTo>
                  <a:pt x="2410" y="287"/>
                </a:lnTo>
                <a:lnTo>
                  <a:pt x="2366" y="304"/>
                </a:lnTo>
                <a:lnTo>
                  <a:pt x="2319" y="320"/>
                </a:lnTo>
                <a:lnTo>
                  <a:pt x="2271" y="337"/>
                </a:lnTo>
                <a:lnTo>
                  <a:pt x="2219" y="353"/>
                </a:lnTo>
                <a:lnTo>
                  <a:pt x="2167" y="368"/>
                </a:lnTo>
                <a:lnTo>
                  <a:pt x="2113" y="382"/>
                </a:lnTo>
                <a:lnTo>
                  <a:pt x="2058" y="395"/>
                </a:lnTo>
                <a:lnTo>
                  <a:pt x="1999" y="408"/>
                </a:lnTo>
                <a:lnTo>
                  <a:pt x="1940" y="420"/>
                </a:lnTo>
                <a:lnTo>
                  <a:pt x="1811" y="443"/>
                </a:lnTo>
                <a:lnTo>
                  <a:pt x="1671" y="468"/>
                </a:lnTo>
                <a:lnTo>
                  <a:pt x="1520" y="493"/>
                </a:lnTo>
                <a:lnTo>
                  <a:pt x="1364" y="519"/>
                </a:lnTo>
                <a:lnTo>
                  <a:pt x="1202" y="545"/>
                </a:lnTo>
                <a:lnTo>
                  <a:pt x="1042" y="570"/>
                </a:lnTo>
                <a:lnTo>
                  <a:pt x="882" y="595"/>
                </a:lnTo>
                <a:lnTo>
                  <a:pt x="728" y="619"/>
                </a:lnTo>
                <a:lnTo>
                  <a:pt x="580" y="642"/>
                </a:lnTo>
                <a:lnTo>
                  <a:pt x="443" y="663"/>
                </a:lnTo>
                <a:lnTo>
                  <a:pt x="320" y="682"/>
                </a:lnTo>
                <a:lnTo>
                  <a:pt x="212" y="697"/>
                </a:lnTo>
                <a:lnTo>
                  <a:pt x="124" y="710"/>
                </a:lnTo>
                <a:lnTo>
                  <a:pt x="57" y="721"/>
                </a:lnTo>
                <a:lnTo>
                  <a:pt x="15" y="727"/>
                </a:lnTo>
                <a:lnTo>
                  <a:pt x="0" y="729"/>
                </a:lnTo>
              </a:path>
            </a:pathLst>
          </a:custGeom>
          <a:solidFill>
            <a:srgbClr val="FEFEFE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31" name="path"/>
          <p:cNvSpPr/>
          <p:nvPr/>
        </p:nvSpPr>
        <p:spPr>
          <a:xfrm>
            <a:off x="7092315" y="3188970"/>
            <a:ext cx="1117600" cy="621029"/>
          </a:xfrm>
          <a:custGeom>
            <a:avLst/>
            <a:gdLst/>
            <a:ahLst/>
            <a:cxnLst/>
            <a:rect l="0" t="0" r="0" b="0"/>
            <a:pathLst>
              <a:path w="1760" h="977">
                <a:moveTo>
                  <a:pt x="0" y="961"/>
                </a:moveTo>
                <a:lnTo>
                  <a:pt x="74" y="977"/>
                </a:lnTo>
                <a:lnTo>
                  <a:pt x="79" y="972"/>
                </a:lnTo>
                <a:lnTo>
                  <a:pt x="97" y="957"/>
                </a:lnTo>
                <a:lnTo>
                  <a:pt x="124" y="932"/>
                </a:lnTo>
                <a:lnTo>
                  <a:pt x="162" y="899"/>
                </a:lnTo>
                <a:lnTo>
                  <a:pt x="209" y="859"/>
                </a:lnTo>
                <a:lnTo>
                  <a:pt x="263" y="814"/>
                </a:lnTo>
                <a:lnTo>
                  <a:pt x="325" y="763"/>
                </a:lnTo>
                <a:lnTo>
                  <a:pt x="392" y="708"/>
                </a:lnTo>
                <a:lnTo>
                  <a:pt x="467" y="652"/>
                </a:lnTo>
                <a:lnTo>
                  <a:pt x="544" y="593"/>
                </a:lnTo>
                <a:lnTo>
                  <a:pt x="584" y="564"/>
                </a:lnTo>
                <a:lnTo>
                  <a:pt x="626" y="534"/>
                </a:lnTo>
                <a:lnTo>
                  <a:pt x="668" y="504"/>
                </a:lnTo>
                <a:lnTo>
                  <a:pt x="711" y="475"/>
                </a:lnTo>
                <a:lnTo>
                  <a:pt x="754" y="446"/>
                </a:lnTo>
                <a:lnTo>
                  <a:pt x="798" y="418"/>
                </a:lnTo>
                <a:lnTo>
                  <a:pt x="841" y="390"/>
                </a:lnTo>
                <a:lnTo>
                  <a:pt x="886" y="364"/>
                </a:lnTo>
                <a:lnTo>
                  <a:pt x="931" y="338"/>
                </a:lnTo>
                <a:lnTo>
                  <a:pt x="976" y="312"/>
                </a:lnTo>
                <a:lnTo>
                  <a:pt x="1021" y="289"/>
                </a:lnTo>
                <a:lnTo>
                  <a:pt x="1064" y="267"/>
                </a:lnTo>
                <a:lnTo>
                  <a:pt x="1108" y="245"/>
                </a:lnTo>
                <a:lnTo>
                  <a:pt x="1149" y="226"/>
                </a:lnTo>
                <a:lnTo>
                  <a:pt x="1191" y="208"/>
                </a:lnTo>
                <a:lnTo>
                  <a:pt x="1230" y="190"/>
                </a:lnTo>
                <a:lnTo>
                  <a:pt x="1266" y="174"/>
                </a:lnTo>
                <a:lnTo>
                  <a:pt x="1303" y="159"/>
                </a:lnTo>
                <a:lnTo>
                  <a:pt x="1338" y="146"/>
                </a:lnTo>
                <a:lnTo>
                  <a:pt x="1371" y="133"/>
                </a:lnTo>
                <a:lnTo>
                  <a:pt x="1433" y="110"/>
                </a:lnTo>
                <a:lnTo>
                  <a:pt x="1491" y="92"/>
                </a:lnTo>
                <a:lnTo>
                  <a:pt x="1542" y="76"/>
                </a:lnTo>
                <a:lnTo>
                  <a:pt x="1588" y="63"/>
                </a:lnTo>
                <a:lnTo>
                  <a:pt x="1628" y="53"/>
                </a:lnTo>
                <a:lnTo>
                  <a:pt x="1663" y="46"/>
                </a:lnTo>
                <a:lnTo>
                  <a:pt x="1693" y="40"/>
                </a:lnTo>
                <a:lnTo>
                  <a:pt x="1716" y="37"/>
                </a:lnTo>
                <a:lnTo>
                  <a:pt x="1748" y="34"/>
                </a:lnTo>
                <a:lnTo>
                  <a:pt x="1760" y="32"/>
                </a:lnTo>
                <a:lnTo>
                  <a:pt x="1625" y="0"/>
                </a:lnTo>
                <a:lnTo>
                  <a:pt x="1619" y="1"/>
                </a:lnTo>
                <a:lnTo>
                  <a:pt x="1602" y="5"/>
                </a:lnTo>
                <a:lnTo>
                  <a:pt x="1574" y="11"/>
                </a:lnTo>
                <a:lnTo>
                  <a:pt x="1538" y="22"/>
                </a:lnTo>
                <a:lnTo>
                  <a:pt x="1492" y="34"/>
                </a:lnTo>
                <a:lnTo>
                  <a:pt x="1438" y="50"/>
                </a:lnTo>
                <a:lnTo>
                  <a:pt x="1379" y="69"/>
                </a:lnTo>
                <a:lnTo>
                  <a:pt x="1312" y="92"/>
                </a:lnTo>
                <a:lnTo>
                  <a:pt x="1278" y="104"/>
                </a:lnTo>
                <a:lnTo>
                  <a:pt x="1241" y="118"/>
                </a:lnTo>
                <a:lnTo>
                  <a:pt x="1204" y="132"/>
                </a:lnTo>
                <a:lnTo>
                  <a:pt x="1165" y="147"/>
                </a:lnTo>
                <a:lnTo>
                  <a:pt x="1127" y="163"/>
                </a:lnTo>
                <a:lnTo>
                  <a:pt x="1088" y="180"/>
                </a:lnTo>
                <a:lnTo>
                  <a:pt x="1047" y="199"/>
                </a:lnTo>
                <a:lnTo>
                  <a:pt x="1007" y="217"/>
                </a:lnTo>
                <a:lnTo>
                  <a:pt x="966" y="237"/>
                </a:lnTo>
                <a:lnTo>
                  <a:pt x="924" y="258"/>
                </a:lnTo>
                <a:lnTo>
                  <a:pt x="883" y="280"/>
                </a:lnTo>
                <a:lnTo>
                  <a:pt x="841" y="303"/>
                </a:lnTo>
                <a:lnTo>
                  <a:pt x="799" y="327"/>
                </a:lnTo>
                <a:lnTo>
                  <a:pt x="758" y="352"/>
                </a:lnTo>
                <a:lnTo>
                  <a:pt x="717" y="379"/>
                </a:lnTo>
                <a:lnTo>
                  <a:pt x="676" y="406"/>
                </a:lnTo>
                <a:lnTo>
                  <a:pt x="598" y="461"/>
                </a:lnTo>
                <a:lnTo>
                  <a:pt x="523" y="515"/>
                </a:lnTo>
                <a:lnTo>
                  <a:pt x="454" y="567"/>
                </a:lnTo>
                <a:lnTo>
                  <a:pt x="389" y="618"/>
                </a:lnTo>
                <a:lnTo>
                  <a:pt x="328" y="666"/>
                </a:lnTo>
                <a:lnTo>
                  <a:pt x="272" y="712"/>
                </a:lnTo>
                <a:lnTo>
                  <a:pt x="221" y="755"/>
                </a:lnTo>
                <a:lnTo>
                  <a:pt x="176" y="795"/>
                </a:lnTo>
                <a:lnTo>
                  <a:pt x="135" y="831"/>
                </a:lnTo>
                <a:lnTo>
                  <a:pt x="99" y="864"/>
                </a:lnTo>
                <a:lnTo>
                  <a:pt x="69" y="893"/>
                </a:lnTo>
                <a:lnTo>
                  <a:pt x="44" y="917"/>
                </a:lnTo>
                <a:lnTo>
                  <a:pt x="25" y="936"/>
                </a:lnTo>
                <a:lnTo>
                  <a:pt x="10" y="950"/>
                </a:lnTo>
                <a:lnTo>
                  <a:pt x="2" y="959"/>
                </a:lnTo>
                <a:lnTo>
                  <a:pt x="0" y="961"/>
                </a:lnTo>
              </a:path>
            </a:pathLst>
          </a:custGeom>
          <a:solidFill>
            <a:srgbClr val="FEFEFE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32" name="path"/>
          <p:cNvSpPr/>
          <p:nvPr/>
        </p:nvSpPr>
        <p:spPr>
          <a:xfrm>
            <a:off x="8221980" y="2856865"/>
            <a:ext cx="1999614" cy="329564"/>
          </a:xfrm>
          <a:custGeom>
            <a:avLst/>
            <a:gdLst/>
            <a:ahLst/>
            <a:cxnLst/>
            <a:rect l="0" t="0" r="0" b="0"/>
            <a:pathLst>
              <a:path w="3148" h="518">
                <a:moveTo>
                  <a:pt x="0" y="489"/>
                </a:moveTo>
                <a:lnTo>
                  <a:pt x="98" y="518"/>
                </a:lnTo>
                <a:lnTo>
                  <a:pt x="100" y="514"/>
                </a:lnTo>
                <a:lnTo>
                  <a:pt x="111" y="510"/>
                </a:lnTo>
                <a:lnTo>
                  <a:pt x="129" y="506"/>
                </a:lnTo>
                <a:lnTo>
                  <a:pt x="153" y="500"/>
                </a:lnTo>
                <a:lnTo>
                  <a:pt x="182" y="494"/>
                </a:lnTo>
                <a:lnTo>
                  <a:pt x="219" y="487"/>
                </a:lnTo>
                <a:lnTo>
                  <a:pt x="263" y="481"/>
                </a:lnTo>
                <a:lnTo>
                  <a:pt x="310" y="473"/>
                </a:lnTo>
                <a:lnTo>
                  <a:pt x="421" y="457"/>
                </a:lnTo>
                <a:lnTo>
                  <a:pt x="548" y="440"/>
                </a:lnTo>
                <a:lnTo>
                  <a:pt x="693" y="420"/>
                </a:lnTo>
                <a:lnTo>
                  <a:pt x="849" y="402"/>
                </a:lnTo>
                <a:lnTo>
                  <a:pt x="1013" y="381"/>
                </a:lnTo>
                <a:lnTo>
                  <a:pt x="1186" y="361"/>
                </a:lnTo>
                <a:lnTo>
                  <a:pt x="1361" y="341"/>
                </a:lnTo>
                <a:lnTo>
                  <a:pt x="1539" y="320"/>
                </a:lnTo>
                <a:lnTo>
                  <a:pt x="1716" y="302"/>
                </a:lnTo>
                <a:lnTo>
                  <a:pt x="1888" y="282"/>
                </a:lnTo>
                <a:lnTo>
                  <a:pt x="2053" y="265"/>
                </a:lnTo>
                <a:lnTo>
                  <a:pt x="2209" y="249"/>
                </a:lnTo>
                <a:lnTo>
                  <a:pt x="2283" y="241"/>
                </a:lnTo>
                <a:lnTo>
                  <a:pt x="2353" y="233"/>
                </a:lnTo>
                <a:lnTo>
                  <a:pt x="2418" y="224"/>
                </a:lnTo>
                <a:lnTo>
                  <a:pt x="2480" y="215"/>
                </a:lnTo>
                <a:lnTo>
                  <a:pt x="2541" y="206"/>
                </a:lnTo>
                <a:lnTo>
                  <a:pt x="2595" y="197"/>
                </a:lnTo>
                <a:lnTo>
                  <a:pt x="2648" y="187"/>
                </a:lnTo>
                <a:lnTo>
                  <a:pt x="2698" y="178"/>
                </a:lnTo>
                <a:lnTo>
                  <a:pt x="2744" y="169"/>
                </a:lnTo>
                <a:lnTo>
                  <a:pt x="2787" y="159"/>
                </a:lnTo>
                <a:lnTo>
                  <a:pt x="2827" y="149"/>
                </a:lnTo>
                <a:lnTo>
                  <a:pt x="2865" y="140"/>
                </a:lnTo>
                <a:lnTo>
                  <a:pt x="2900" y="131"/>
                </a:lnTo>
                <a:lnTo>
                  <a:pt x="2932" y="121"/>
                </a:lnTo>
                <a:lnTo>
                  <a:pt x="2962" y="112"/>
                </a:lnTo>
                <a:lnTo>
                  <a:pt x="2989" y="103"/>
                </a:lnTo>
                <a:lnTo>
                  <a:pt x="3013" y="94"/>
                </a:lnTo>
                <a:lnTo>
                  <a:pt x="3035" y="86"/>
                </a:lnTo>
                <a:lnTo>
                  <a:pt x="3055" y="78"/>
                </a:lnTo>
                <a:lnTo>
                  <a:pt x="3073" y="70"/>
                </a:lnTo>
                <a:lnTo>
                  <a:pt x="3089" y="62"/>
                </a:lnTo>
                <a:lnTo>
                  <a:pt x="3102" y="55"/>
                </a:lnTo>
                <a:lnTo>
                  <a:pt x="3114" y="48"/>
                </a:lnTo>
                <a:lnTo>
                  <a:pt x="3124" y="43"/>
                </a:lnTo>
                <a:lnTo>
                  <a:pt x="3132" y="36"/>
                </a:lnTo>
                <a:lnTo>
                  <a:pt x="3139" y="32"/>
                </a:lnTo>
                <a:lnTo>
                  <a:pt x="3143" y="26"/>
                </a:lnTo>
                <a:lnTo>
                  <a:pt x="3146" y="23"/>
                </a:lnTo>
                <a:lnTo>
                  <a:pt x="3147" y="20"/>
                </a:lnTo>
                <a:lnTo>
                  <a:pt x="3148" y="17"/>
                </a:lnTo>
                <a:lnTo>
                  <a:pt x="3147" y="15"/>
                </a:lnTo>
                <a:lnTo>
                  <a:pt x="3145" y="14"/>
                </a:lnTo>
                <a:lnTo>
                  <a:pt x="3090" y="0"/>
                </a:lnTo>
                <a:lnTo>
                  <a:pt x="3084" y="2"/>
                </a:lnTo>
                <a:lnTo>
                  <a:pt x="3067" y="6"/>
                </a:lnTo>
                <a:lnTo>
                  <a:pt x="3036" y="13"/>
                </a:lnTo>
                <a:lnTo>
                  <a:pt x="2994" y="23"/>
                </a:lnTo>
                <a:lnTo>
                  <a:pt x="2941" y="35"/>
                </a:lnTo>
                <a:lnTo>
                  <a:pt x="2873" y="49"/>
                </a:lnTo>
                <a:lnTo>
                  <a:pt x="2795" y="65"/>
                </a:lnTo>
                <a:lnTo>
                  <a:pt x="2701" y="81"/>
                </a:lnTo>
                <a:lnTo>
                  <a:pt x="2595" y="101"/>
                </a:lnTo>
                <a:lnTo>
                  <a:pt x="2476" y="120"/>
                </a:lnTo>
                <a:lnTo>
                  <a:pt x="2343" y="141"/>
                </a:lnTo>
                <a:lnTo>
                  <a:pt x="2197" y="162"/>
                </a:lnTo>
                <a:lnTo>
                  <a:pt x="2120" y="173"/>
                </a:lnTo>
                <a:lnTo>
                  <a:pt x="2037" y="183"/>
                </a:lnTo>
                <a:lnTo>
                  <a:pt x="1952" y="195"/>
                </a:lnTo>
                <a:lnTo>
                  <a:pt x="1863" y="206"/>
                </a:lnTo>
                <a:lnTo>
                  <a:pt x="1771" y="216"/>
                </a:lnTo>
                <a:lnTo>
                  <a:pt x="1675" y="227"/>
                </a:lnTo>
                <a:lnTo>
                  <a:pt x="1575" y="238"/>
                </a:lnTo>
                <a:lnTo>
                  <a:pt x="1471" y="248"/>
                </a:lnTo>
                <a:lnTo>
                  <a:pt x="1368" y="259"/>
                </a:lnTo>
                <a:lnTo>
                  <a:pt x="1271" y="269"/>
                </a:lnTo>
                <a:lnTo>
                  <a:pt x="1176" y="280"/>
                </a:lnTo>
                <a:lnTo>
                  <a:pt x="1086" y="291"/>
                </a:lnTo>
                <a:lnTo>
                  <a:pt x="1001" y="302"/>
                </a:lnTo>
                <a:lnTo>
                  <a:pt x="919" y="311"/>
                </a:lnTo>
                <a:lnTo>
                  <a:pt x="842" y="323"/>
                </a:lnTo>
                <a:lnTo>
                  <a:pt x="769" y="333"/>
                </a:lnTo>
                <a:lnTo>
                  <a:pt x="699" y="344"/>
                </a:lnTo>
                <a:lnTo>
                  <a:pt x="633" y="353"/>
                </a:lnTo>
                <a:lnTo>
                  <a:pt x="572" y="364"/>
                </a:lnTo>
                <a:lnTo>
                  <a:pt x="512" y="373"/>
                </a:lnTo>
                <a:lnTo>
                  <a:pt x="407" y="392"/>
                </a:lnTo>
                <a:lnTo>
                  <a:pt x="314" y="411"/>
                </a:lnTo>
                <a:lnTo>
                  <a:pt x="236" y="427"/>
                </a:lnTo>
                <a:lnTo>
                  <a:pt x="170" y="443"/>
                </a:lnTo>
                <a:lnTo>
                  <a:pt x="115" y="455"/>
                </a:lnTo>
                <a:lnTo>
                  <a:pt x="72" y="467"/>
                </a:lnTo>
                <a:lnTo>
                  <a:pt x="39" y="477"/>
                </a:lnTo>
                <a:lnTo>
                  <a:pt x="17" y="483"/>
                </a:lnTo>
                <a:lnTo>
                  <a:pt x="4" y="487"/>
                </a:lnTo>
                <a:lnTo>
                  <a:pt x="0" y="489"/>
                </a:lnTo>
              </a:path>
            </a:pathLst>
          </a:custGeom>
          <a:solidFill>
            <a:srgbClr val="FEFEFE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33" name="path"/>
          <p:cNvSpPr/>
          <p:nvPr/>
        </p:nvSpPr>
        <p:spPr>
          <a:xfrm>
            <a:off x="4204970" y="4354829"/>
            <a:ext cx="920114" cy="652145"/>
          </a:xfrm>
          <a:custGeom>
            <a:avLst/>
            <a:gdLst/>
            <a:ahLst/>
            <a:cxnLst/>
            <a:rect l="0" t="0" r="0" b="0"/>
            <a:pathLst>
              <a:path w="1448" h="1027">
                <a:moveTo>
                  <a:pt x="0" y="994"/>
                </a:moveTo>
                <a:lnTo>
                  <a:pt x="124" y="1027"/>
                </a:lnTo>
                <a:lnTo>
                  <a:pt x="125" y="1018"/>
                </a:lnTo>
                <a:lnTo>
                  <a:pt x="130" y="992"/>
                </a:lnTo>
                <a:lnTo>
                  <a:pt x="136" y="953"/>
                </a:lnTo>
                <a:lnTo>
                  <a:pt x="147" y="901"/>
                </a:lnTo>
                <a:lnTo>
                  <a:pt x="154" y="872"/>
                </a:lnTo>
                <a:lnTo>
                  <a:pt x="162" y="840"/>
                </a:lnTo>
                <a:lnTo>
                  <a:pt x="171" y="806"/>
                </a:lnTo>
                <a:lnTo>
                  <a:pt x="182" y="770"/>
                </a:lnTo>
                <a:lnTo>
                  <a:pt x="193" y="734"/>
                </a:lnTo>
                <a:lnTo>
                  <a:pt x="206" y="697"/>
                </a:lnTo>
                <a:lnTo>
                  <a:pt x="221" y="658"/>
                </a:lnTo>
                <a:lnTo>
                  <a:pt x="235" y="619"/>
                </a:lnTo>
                <a:lnTo>
                  <a:pt x="253" y="579"/>
                </a:lnTo>
                <a:lnTo>
                  <a:pt x="272" y="540"/>
                </a:lnTo>
                <a:lnTo>
                  <a:pt x="293" y="501"/>
                </a:lnTo>
                <a:lnTo>
                  <a:pt x="316" y="462"/>
                </a:lnTo>
                <a:lnTo>
                  <a:pt x="339" y="425"/>
                </a:lnTo>
                <a:lnTo>
                  <a:pt x="365" y="388"/>
                </a:lnTo>
                <a:lnTo>
                  <a:pt x="394" y="353"/>
                </a:lnTo>
                <a:lnTo>
                  <a:pt x="422" y="319"/>
                </a:lnTo>
                <a:lnTo>
                  <a:pt x="455" y="288"/>
                </a:lnTo>
                <a:lnTo>
                  <a:pt x="488" y="259"/>
                </a:lnTo>
                <a:lnTo>
                  <a:pt x="523" y="232"/>
                </a:lnTo>
                <a:lnTo>
                  <a:pt x="561" y="208"/>
                </a:lnTo>
                <a:lnTo>
                  <a:pt x="601" y="186"/>
                </a:lnTo>
                <a:lnTo>
                  <a:pt x="644" y="169"/>
                </a:lnTo>
                <a:lnTo>
                  <a:pt x="688" y="155"/>
                </a:lnTo>
                <a:lnTo>
                  <a:pt x="736" y="144"/>
                </a:lnTo>
                <a:lnTo>
                  <a:pt x="915" y="115"/>
                </a:lnTo>
                <a:lnTo>
                  <a:pt x="1065" y="90"/>
                </a:lnTo>
                <a:lnTo>
                  <a:pt x="1188" y="72"/>
                </a:lnTo>
                <a:lnTo>
                  <a:pt x="1286" y="57"/>
                </a:lnTo>
                <a:lnTo>
                  <a:pt x="1359" y="46"/>
                </a:lnTo>
                <a:lnTo>
                  <a:pt x="1410" y="40"/>
                </a:lnTo>
                <a:lnTo>
                  <a:pt x="1439" y="36"/>
                </a:lnTo>
                <a:lnTo>
                  <a:pt x="1448" y="34"/>
                </a:lnTo>
                <a:lnTo>
                  <a:pt x="1294" y="0"/>
                </a:lnTo>
                <a:lnTo>
                  <a:pt x="1286" y="0"/>
                </a:lnTo>
                <a:lnTo>
                  <a:pt x="1263" y="1"/>
                </a:lnTo>
                <a:lnTo>
                  <a:pt x="1225" y="3"/>
                </a:lnTo>
                <a:lnTo>
                  <a:pt x="1175" y="6"/>
                </a:lnTo>
                <a:lnTo>
                  <a:pt x="1114" y="11"/>
                </a:lnTo>
                <a:lnTo>
                  <a:pt x="1047" y="18"/>
                </a:lnTo>
                <a:lnTo>
                  <a:pt x="1010" y="22"/>
                </a:lnTo>
                <a:lnTo>
                  <a:pt x="972" y="27"/>
                </a:lnTo>
                <a:lnTo>
                  <a:pt x="934" y="32"/>
                </a:lnTo>
                <a:lnTo>
                  <a:pt x="893" y="37"/>
                </a:lnTo>
                <a:lnTo>
                  <a:pt x="852" y="44"/>
                </a:lnTo>
                <a:lnTo>
                  <a:pt x="811" y="51"/>
                </a:lnTo>
                <a:lnTo>
                  <a:pt x="769" y="59"/>
                </a:lnTo>
                <a:lnTo>
                  <a:pt x="728" y="67"/>
                </a:lnTo>
                <a:lnTo>
                  <a:pt x="687" y="76"/>
                </a:lnTo>
                <a:lnTo>
                  <a:pt x="647" y="86"/>
                </a:lnTo>
                <a:lnTo>
                  <a:pt x="608" y="97"/>
                </a:lnTo>
                <a:lnTo>
                  <a:pt x="569" y="108"/>
                </a:lnTo>
                <a:lnTo>
                  <a:pt x="531" y="121"/>
                </a:lnTo>
                <a:lnTo>
                  <a:pt x="494" y="133"/>
                </a:lnTo>
                <a:lnTo>
                  <a:pt x="460" y="147"/>
                </a:lnTo>
                <a:lnTo>
                  <a:pt x="427" y="162"/>
                </a:lnTo>
                <a:lnTo>
                  <a:pt x="397" y="178"/>
                </a:lnTo>
                <a:lnTo>
                  <a:pt x="369" y="194"/>
                </a:lnTo>
                <a:lnTo>
                  <a:pt x="343" y="211"/>
                </a:lnTo>
                <a:lnTo>
                  <a:pt x="320" y="231"/>
                </a:lnTo>
                <a:lnTo>
                  <a:pt x="299" y="251"/>
                </a:lnTo>
                <a:lnTo>
                  <a:pt x="279" y="273"/>
                </a:lnTo>
                <a:lnTo>
                  <a:pt x="261" y="296"/>
                </a:lnTo>
                <a:lnTo>
                  <a:pt x="242" y="322"/>
                </a:lnTo>
                <a:lnTo>
                  <a:pt x="224" y="349"/>
                </a:lnTo>
                <a:lnTo>
                  <a:pt x="206" y="377"/>
                </a:lnTo>
                <a:lnTo>
                  <a:pt x="190" y="407"/>
                </a:lnTo>
                <a:lnTo>
                  <a:pt x="175" y="436"/>
                </a:lnTo>
                <a:lnTo>
                  <a:pt x="160" y="467"/>
                </a:lnTo>
                <a:lnTo>
                  <a:pt x="145" y="498"/>
                </a:lnTo>
                <a:lnTo>
                  <a:pt x="132" y="530"/>
                </a:lnTo>
                <a:lnTo>
                  <a:pt x="119" y="562"/>
                </a:lnTo>
                <a:lnTo>
                  <a:pt x="107" y="594"/>
                </a:lnTo>
                <a:lnTo>
                  <a:pt x="96" y="626"/>
                </a:lnTo>
                <a:lnTo>
                  <a:pt x="85" y="658"/>
                </a:lnTo>
                <a:lnTo>
                  <a:pt x="75" y="688"/>
                </a:lnTo>
                <a:lnTo>
                  <a:pt x="57" y="749"/>
                </a:lnTo>
                <a:lnTo>
                  <a:pt x="41" y="807"/>
                </a:lnTo>
                <a:lnTo>
                  <a:pt x="29" y="858"/>
                </a:lnTo>
                <a:lnTo>
                  <a:pt x="18" y="903"/>
                </a:lnTo>
                <a:lnTo>
                  <a:pt x="11" y="941"/>
                </a:lnTo>
                <a:lnTo>
                  <a:pt x="4" y="969"/>
                </a:lnTo>
                <a:lnTo>
                  <a:pt x="1" y="988"/>
                </a:lnTo>
                <a:lnTo>
                  <a:pt x="0" y="994"/>
                </a:lnTo>
              </a:path>
            </a:pathLst>
          </a:custGeom>
          <a:solidFill>
            <a:srgbClr val="FEFEFE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334" name="picture 3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9256394" y="1416684"/>
            <a:ext cx="76200" cy="1458595"/>
          </a:xfrm>
          <a:prstGeom prst="rect">
            <a:avLst/>
          </a:prstGeom>
        </p:spPr>
      </p:pic>
      <p:sp>
        <p:nvSpPr>
          <p:cNvPr id="335" name="textbox 335"/>
          <p:cNvSpPr/>
          <p:nvPr/>
        </p:nvSpPr>
        <p:spPr>
          <a:xfrm>
            <a:off x="9294876" y="2063495"/>
            <a:ext cx="1548764" cy="372109"/>
          </a:xfrm>
          <a:prstGeom prst="rect">
            <a:avLst/>
          </a:prstGeom>
          <a:solidFill>
            <a:srgbClr val="7030A0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16000"/>
              </a:lnSpc>
            </a:pPr>
            <a:endParaRPr lang="en-US" altLang="en-US" sz="300" dirty="0"/>
          </a:p>
          <a:p>
            <a:pPr marL="361315" algn="l" rtl="0" eaLnBrk="0">
              <a:lnSpc>
                <a:spcPct val="100000"/>
              </a:lnSpc>
              <a:spcBef>
                <a:spcPts val="5"/>
              </a:spcBef>
            </a:pPr>
            <a:r>
              <a:rPr sz="1700" spc="160" dirty="0">
                <a:ln w="6537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05.</a:t>
            </a:r>
            <a:r>
              <a:rPr sz="1700" spc="160" dirty="0">
                <a:ln w="6537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其</a:t>
            </a:r>
            <a:r>
              <a:rPr sz="1700" spc="140" dirty="0">
                <a:ln w="6537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他</a:t>
            </a:r>
            <a:endParaRPr lang="en-US" altLang="en-US" sz="1700" dirty="0"/>
          </a:p>
        </p:txBody>
      </p:sp>
      <p:sp>
        <p:nvSpPr>
          <p:cNvPr id="336" name="rect"/>
          <p:cNvSpPr/>
          <p:nvPr/>
        </p:nvSpPr>
        <p:spPr>
          <a:xfrm>
            <a:off x="10508615" y="1620520"/>
            <a:ext cx="509269" cy="38100"/>
          </a:xfrm>
          <a:prstGeom prst="rect">
            <a:avLst/>
          </a:prstGeom>
          <a:solidFill>
            <a:srgbClr val="D9D9D9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37" name="textbox 337"/>
          <p:cNvSpPr/>
          <p:nvPr/>
        </p:nvSpPr>
        <p:spPr>
          <a:xfrm>
            <a:off x="9290304" y="1461516"/>
            <a:ext cx="1548764" cy="374650"/>
          </a:xfrm>
          <a:prstGeom prst="rect">
            <a:avLst/>
          </a:prstGeom>
          <a:solidFill>
            <a:srgbClr val="7030A0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16000"/>
              </a:lnSpc>
            </a:pPr>
            <a:endParaRPr lang="en-US" altLang="en-US" sz="300" dirty="0"/>
          </a:p>
          <a:p>
            <a:pPr marL="361315" algn="l" rtl="0" eaLnBrk="0">
              <a:lnSpc>
                <a:spcPts val="2060"/>
              </a:lnSpc>
              <a:spcBef>
                <a:spcPts val="5"/>
              </a:spcBef>
            </a:pPr>
            <a:r>
              <a:rPr sz="1700" spc="160" dirty="0">
                <a:ln w="6537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05.</a:t>
            </a:r>
            <a:r>
              <a:rPr sz="1700" spc="160" dirty="0">
                <a:ln w="6537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创</a:t>
            </a:r>
            <a:r>
              <a:rPr sz="1700" spc="140" dirty="0">
                <a:ln w="6537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业</a:t>
            </a:r>
            <a:endParaRPr lang="en-US" altLang="en-US" sz="1700" dirty="0"/>
          </a:p>
        </p:txBody>
      </p:sp>
      <p:sp>
        <p:nvSpPr>
          <p:cNvPr id="338" name="textbox 338"/>
          <p:cNvSpPr/>
          <p:nvPr/>
        </p:nvSpPr>
        <p:spPr>
          <a:xfrm>
            <a:off x="2723387" y="3761232"/>
            <a:ext cx="1550035" cy="370840"/>
          </a:xfrm>
          <a:prstGeom prst="rect">
            <a:avLst/>
          </a:prstGeom>
          <a:solidFill>
            <a:srgbClr val="5B9BD5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14000"/>
              </a:lnSpc>
            </a:pPr>
            <a:endParaRPr lang="en-US" altLang="en-US" sz="300" dirty="0"/>
          </a:p>
          <a:p>
            <a:pPr marL="132715" algn="l" rtl="0" eaLnBrk="0">
              <a:lnSpc>
                <a:spcPct val="100000"/>
              </a:lnSpc>
              <a:spcBef>
                <a:spcPts val="5"/>
              </a:spcBef>
            </a:pPr>
            <a:r>
              <a:rPr sz="1700" spc="150" dirty="0">
                <a:ln w="6537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02.</a:t>
            </a:r>
            <a:r>
              <a:rPr sz="1700" spc="150" dirty="0">
                <a:ln w="6537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审计专</a:t>
            </a:r>
            <a:r>
              <a:rPr sz="1700" spc="100" dirty="0">
                <a:ln w="6537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员</a:t>
            </a:r>
            <a:endParaRPr lang="en-US" altLang="en-US" sz="1700" dirty="0"/>
          </a:p>
        </p:txBody>
      </p:sp>
      <p:pic>
        <p:nvPicPr>
          <p:cNvPr id="339" name="picture 3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4943475" y="2459990"/>
            <a:ext cx="76200" cy="1633219"/>
          </a:xfrm>
          <a:prstGeom prst="rect">
            <a:avLst/>
          </a:prstGeom>
        </p:spPr>
      </p:pic>
      <p:sp>
        <p:nvSpPr>
          <p:cNvPr id="340" name="textbox 340"/>
          <p:cNvSpPr/>
          <p:nvPr/>
        </p:nvSpPr>
        <p:spPr>
          <a:xfrm>
            <a:off x="4988052" y="3107435"/>
            <a:ext cx="1548764" cy="370840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15000"/>
              </a:lnSpc>
            </a:pPr>
            <a:endParaRPr lang="en-US" altLang="en-US" sz="300" dirty="0"/>
          </a:p>
          <a:p>
            <a:pPr marL="132715" algn="l" rtl="0" eaLnBrk="0">
              <a:lnSpc>
                <a:spcPct val="100000"/>
              </a:lnSpc>
              <a:spcBef>
                <a:spcPts val="0"/>
              </a:spcBef>
            </a:pPr>
            <a:r>
              <a:rPr sz="1700" spc="150" dirty="0">
                <a:ln w="6537" cap="flat" cmpd="sng">
                  <a:solidFill>
                    <a:srgbClr val="000000">
                      <a:alpha val="100000"/>
                    </a:srgbClr>
                  </a:solidFill>
                  <a:prstDash val="solid"/>
                  <a:bevel/>
                </a:ln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03.</a:t>
            </a:r>
            <a:r>
              <a:rPr sz="1700" spc="150" dirty="0">
                <a:ln w="6537" cap="flat" cmpd="sng">
                  <a:solidFill>
                    <a:srgbClr val="000000">
                      <a:alpha val="100000"/>
                    </a:srgbClr>
                  </a:solidFill>
                  <a:prstDash val="solid"/>
                  <a:beve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项目经</a:t>
            </a:r>
            <a:r>
              <a:rPr sz="1700" spc="100" dirty="0">
                <a:ln w="6537" cap="flat" cmpd="sng">
                  <a:solidFill>
                    <a:srgbClr val="000000">
                      <a:alpha val="100000"/>
                    </a:srgbClr>
                  </a:solidFill>
                  <a:prstDash val="solid"/>
                  <a:beve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理</a:t>
            </a:r>
            <a:endParaRPr lang="en-US" altLang="en-US" sz="1700" dirty="0"/>
          </a:p>
        </p:txBody>
      </p:sp>
      <p:sp>
        <p:nvSpPr>
          <p:cNvPr id="341" name="textbox 341"/>
          <p:cNvSpPr/>
          <p:nvPr/>
        </p:nvSpPr>
        <p:spPr>
          <a:xfrm>
            <a:off x="7220711" y="2522220"/>
            <a:ext cx="1548764" cy="370204"/>
          </a:xfrm>
          <a:prstGeom prst="rect">
            <a:avLst/>
          </a:prstGeom>
          <a:solidFill>
            <a:srgbClr val="70AD47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14000"/>
              </a:lnSpc>
            </a:pPr>
            <a:endParaRPr lang="en-US" altLang="en-US" sz="300" dirty="0"/>
          </a:p>
          <a:p>
            <a:pPr marL="247650" algn="l" rtl="0" eaLnBrk="0">
              <a:lnSpc>
                <a:spcPct val="100000"/>
              </a:lnSpc>
              <a:spcBef>
                <a:spcPts val="0"/>
              </a:spcBef>
            </a:pPr>
            <a:r>
              <a:rPr sz="1700" spc="150" dirty="0">
                <a:ln w="6537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04.</a:t>
            </a:r>
            <a:r>
              <a:rPr sz="1700" spc="150" dirty="0">
                <a:ln w="6537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合伙</a:t>
            </a:r>
            <a:r>
              <a:rPr sz="1700" spc="140" dirty="0">
                <a:ln w="6537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人</a:t>
            </a:r>
            <a:endParaRPr lang="en-US" altLang="en-US" sz="1700" dirty="0"/>
          </a:p>
        </p:txBody>
      </p:sp>
      <p:pic>
        <p:nvPicPr>
          <p:cNvPr id="342" name="picture 34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516890" y="3724275"/>
            <a:ext cx="76200" cy="1835150"/>
          </a:xfrm>
          <a:prstGeom prst="rect">
            <a:avLst/>
          </a:prstGeom>
        </p:spPr>
      </p:pic>
      <p:sp>
        <p:nvSpPr>
          <p:cNvPr id="343" name="textbox 343"/>
          <p:cNvSpPr/>
          <p:nvPr/>
        </p:nvSpPr>
        <p:spPr>
          <a:xfrm>
            <a:off x="554736" y="4338828"/>
            <a:ext cx="1548764" cy="370840"/>
          </a:xfrm>
          <a:prstGeom prst="rect">
            <a:avLst/>
          </a:prstGeom>
          <a:solidFill>
            <a:srgbClr val="ED7D31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15000"/>
              </a:lnSpc>
            </a:pPr>
            <a:endParaRPr lang="en-US" altLang="en-US" sz="300" dirty="0"/>
          </a:p>
          <a:p>
            <a:pPr marL="132080" algn="l" rtl="0" eaLnBrk="0">
              <a:lnSpc>
                <a:spcPct val="100000"/>
              </a:lnSpc>
              <a:spcBef>
                <a:spcPts val="0"/>
              </a:spcBef>
            </a:pPr>
            <a:r>
              <a:rPr sz="1700" spc="150" dirty="0">
                <a:ln w="6537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01.</a:t>
            </a:r>
            <a:r>
              <a:rPr sz="1700" spc="150" dirty="0">
                <a:ln w="6537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审计助</a:t>
            </a:r>
            <a:r>
              <a:rPr sz="1700" spc="100" dirty="0">
                <a:ln w="6537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理</a:t>
            </a:r>
            <a:endParaRPr lang="en-US" altLang="en-US" sz="1700" dirty="0"/>
          </a:p>
        </p:txBody>
      </p:sp>
      <p:sp>
        <p:nvSpPr>
          <p:cNvPr id="344" name="textbox 344"/>
          <p:cNvSpPr/>
          <p:nvPr/>
        </p:nvSpPr>
        <p:spPr>
          <a:xfrm>
            <a:off x="8616185" y="145712"/>
            <a:ext cx="3274695" cy="17526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5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1000" spc="7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中</a:t>
            </a:r>
            <a:r>
              <a:rPr sz="1000" spc="7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7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企</a:t>
            </a:r>
            <a:r>
              <a:rPr sz="1000" spc="7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7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盈</a:t>
            </a:r>
            <a:r>
              <a:rPr sz="1000" spc="7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7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飞</a:t>
            </a:r>
            <a:r>
              <a:rPr sz="1000" spc="7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</a:t>
            </a:r>
            <a:r>
              <a:rPr sz="1000" spc="7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(</a:t>
            </a:r>
            <a:r>
              <a:rPr sz="1000" spc="7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7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北</a:t>
            </a:r>
            <a:r>
              <a:rPr sz="1000" spc="7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7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京</a:t>
            </a:r>
            <a:r>
              <a:rPr sz="1000" spc="7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7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)</a:t>
            </a:r>
            <a:r>
              <a:rPr sz="1000" spc="7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</a:t>
            </a:r>
            <a:r>
              <a:rPr sz="1000" spc="7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会</a:t>
            </a:r>
            <a:r>
              <a:rPr sz="1000" spc="7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7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计</a:t>
            </a:r>
            <a:r>
              <a:rPr sz="1000" spc="7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7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服</a:t>
            </a:r>
            <a:r>
              <a:rPr sz="1000" spc="7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7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务</a:t>
            </a:r>
            <a:r>
              <a:rPr sz="1000" spc="7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7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有</a:t>
            </a:r>
            <a:r>
              <a:rPr sz="1000" spc="7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7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限</a:t>
            </a:r>
            <a:r>
              <a:rPr sz="1000" spc="7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1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公</a:t>
            </a:r>
            <a:r>
              <a:rPr sz="1000" spc="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司</a:t>
            </a:r>
            <a:endParaRPr lang="en-US" altLang="en-US" sz="1000" dirty="0"/>
          </a:p>
        </p:txBody>
      </p:sp>
      <p:pic>
        <p:nvPicPr>
          <p:cNvPr id="345" name="picture 34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600000">
            <a:off x="8938831" y="3806126"/>
            <a:ext cx="76327" cy="1892376"/>
          </a:xfrm>
          <a:prstGeom prst="rect">
            <a:avLst/>
          </a:prstGeom>
        </p:spPr>
      </p:pic>
      <p:pic>
        <p:nvPicPr>
          <p:cNvPr id="346" name="picture 34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600000">
            <a:off x="6995579" y="4842293"/>
            <a:ext cx="76631" cy="1486814"/>
          </a:xfrm>
          <a:prstGeom prst="rect">
            <a:avLst/>
          </a:prstGeom>
        </p:spPr>
      </p:pic>
      <p:sp>
        <p:nvSpPr>
          <p:cNvPr id="347" name="path"/>
          <p:cNvSpPr/>
          <p:nvPr/>
        </p:nvSpPr>
        <p:spPr>
          <a:xfrm>
            <a:off x="6039484" y="4215129"/>
            <a:ext cx="358140" cy="276860"/>
          </a:xfrm>
          <a:custGeom>
            <a:avLst/>
            <a:gdLst/>
            <a:ahLst/>
            <a:cxnLst/>
            <a:rect l="0" t="0" r="0" b="0"/>
            <a:pathLst>
              <a:path w="564" h="436">
                <a:moveTo>
                  <a:pt x="468" y="190"/>
                </a:moveTo>
                <a:lnTo>
                  <a:pt x="520" y="190"/>
                </a:lnTo>
                <a:lnTo>
                  <a:pt x="520" y="402"/>
                </a:lnTo>
                <a:lnTo>
                  <a:pt x="529" y="402"/>
                </a:lnTo>
                <a:cubicBezTo>
                  <a:pt x="536" y="402"/>
                  <a:pt x="541" y="408"/>
                  <a:pt x="541" y="414"/>
                </a:cubicBezTo>
                <a:lnTo>
                  <a:pt x="541" y="423"/>
                </a:lnTo>
                <a:cubicBezTo>
                  <a:pt x="541" y="430"/>
                  <a:pt x="536" y="436"/>
                  <a:pt x="529" y="436"/>
                </a:cubicBezTo>
                <a:lnTo>
                  <a:pt x="459" y="436"/>
                </a:lnTo>
                <a:cubicBezTo>
                  <a:pt x="453" y="436"/>
                  <a:pt x="447" y="430"/>
                  <a:pt x="447" y="423"/>
                </a:cubicBezTo>
                <a:lnTo>
                  <a:pt x="447" y="414"/>
                </a:lnTo>
                <a:cubicBezTo>
                  <a:pt x="447" y="408"/>
                  <a:pt x="453" y="402"/>
                  <a:pt x="459" y="402"/>
                </a:cubicBezTo>
                <a:lnTo>
                  <a:pt x="468" y="402"/>
                </a:lnTo>
                <a:lnTo>
                  <a:pt x="468" y="190"/>
                </a:lnTo>
                <a:close/>
                <a:moveTo>
                  <a:pt x="47" y="190"/>
                </a:moveTo>
                <a:lnTo>
                  <a:pt x="99" y="190"/>
                </a:lnTo>
                <a:lnTo>
                  <a:pt x="99" y="402"/>
                </a:lnTo>
                <a:lnTo>
                  <a:pt x="108" y="402"/>
                </a:lnTo>
                <a:cubicBezTo>
                  <a:pt x="115" y="402"/>
                  <a:pt x="120" y="408"/>
                  <a:pt x="120" y="414"/>
                </a:cubicBezTo>
                <a:lnTo>
                  <a:pt x="120" y="423"/>
                </a:lnTo>
                <a:cubicBezTo>
                  <a:pt x="120" y="430"/>
                  <a:pt x="115" y="436"/>
                  <a:pt x="108" y="436"/>
                </a:cubicBezTo>
                <a:lnTo>
                  <a:pt x="39" y="436"/>
                </a:lnTo>
                <a:cubicBezTo>
                  <a:pt x="32" y="436"/>
                  <a:pt x="26" y="430"/>
                  <a:pt x="26" y="423"/>
                </a:cubicBezTo>
                <a:lnTo>
                  <a:pt x="26" y="414"/>
                </a:lnTo>
                <a:cubicBezTo>
                  <a:pt x="26" y="408"/>
                  <a:pt x="32" y="402"/>
                  <a:pt x="39" y="402"/>
                </a:cubicBezTo>
                <a:lnTo>
                  <a:pt x="47" y="402"/>
                </a:lnTo>
                <a:lnTo>
                  <a:pt x="47" y="190"/>
                </a:lnTo>
                <a:close/>
                <a:moveTo>
                  <a:pt x="443" y="0"/>
                </a:moveTo>
                <a:lnTo>
                  <a:pt x="551" y="0"/>
                </a:lnTo>
                <a:cubicBezTo>
                  <a:pt x="558" y="0"/>
                  <a:pt x="564" y="5"/>
                  <a:pt x="564" y="12"/>
                </a:cubicBezTo>
                <a:lnTo>
                  <a:pt x="564" y="152"/>
                </a:lnTo>
                <a:cubicBezTo>
                  <a:pt x="564" y="157"/>
                  <a:pt x="561" y="162"/>
                  <a:pt x="557" y="164"/>
                </a:cubicBezTo>
                <a:lnTo>
                  <a:pt x="509" y="164"/>
                </a:lnTo>
                <a:lnTo>
                  <a:pt x="443" y="0"/>
                </a:lnTo>
                <a:close/>
                <a:moveTo>
                  <a:pt x="287" y="0"/>
                </a:moveTo>
                <a:lnTo>
                  <a:pt x="367" y="0"/>
                </a:lnTo>
                <a:lnTo>
                  <a:pt x="367" y="0"/>
                </a:lnTo>
                <a:lnTo>
                  <a:pt x="433" y="164"/>
                </a:lnTo>
                <a:lnTo>
                  <a:pt x="353" y="164"/>
                </a:lnTo>
                <a:lnTo>
                  <a:pt x="287" y="0"/>
                </a:lnTo>
                <a:close/>
                <a:moveTo>
                  <a:pt x="130" y="0"/>
                </a:moveTo>
                <a:lnTo>
                  <a:pt x="210" y="0"/>
                </a:lnTo>
                <a:lnTo>
                  <a:pt x="210" y="0"/>
                </a:lnTo>
                <a:lnTo>
                  <a:pt x="210" y="0"/>
                </a:lnTo>
                <a:lnTo>
                  <a:pt x="276" y="164"/>
                </a:lnTo>
                <a:lnTo>
                  <a:pt x="196" y="164"/>
                </a:lnTo>
                <a:lnTo>
                  <a:pt x="130" y="0"/>
                </a:lnTo>
                <a:lnTo>
                  <a:pt x="130" y="0"/>
                </a:lnTo>
                <a:close/>
                <a:moveTo>
                  <a:pt x="12" y="0"/>
                </a:moveTo>
                <a:lnTo>
                  <a:pt x="54" y="0"/>
                </a:lnTo>
                <a:lnTo>
                  <a:pt x="120" y="164"/>
                </a:lnTo>
                <a:lnTo>
                  <a:pt x="7" y="164"/>
                </a:lnTo>
                <a:cubicBezTo>
                  <a:pt x="3" y="162"/>
                  <a:pt x="0" y="157"/>
                  <a:pt x="0" y="152"/>
                </a:cubicBezTo>
                <a:lnTo>
                  <a:pt x="0" y="12"/>
                </a:lnTo>
                <a:cubicBezTo>
                  <a:pt x="0" y="5"/>
                  <a:pt x="5" y="0"/>
                  <a:pt x="12" y="0"/>
                </a:cubicBezTo>
              </a:path>
            </a:pathLst>
          </a:custGeom>
          <a:solidFill>
            <a:srgbClr val="5268A5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48" name="path"/>
          <p:cNvSpPr/>
          <p:nvPr/>
        </p:nvSpPr>
        <p:spPr>
          <a:xfrm>
            <a:off x="4069714" y="4919344"/>
            <a:ext cx="255270" cy="353695"/>
          </a:xfrm>
          <a:custGeom>
            <a:avLst/>
            <a:gdLst/>
            <a:ahLst/>
            <a:cxnLst/>
            <a:rect l="0" t="0" r="0" b="0"/>
            <a:pathLst>
              <a:path w="402" h="557">
                <a:moveTo>
                  <a:pt x="328" y="141"/>
                </a:moveTo>
                <a:lnTo>
                  <a:pt x="377" y="141"/>
                </a:lnTo>
                <a:lnTo>
                  <a:pt x="377" y="0"/>
                </a:lnTo>
                <a:lnTo>
                  <a:pt x="24" y="0"/>
                </a:lnTo>
                <a:lnTo>
                  <a:pt x="24" y="141"/>
                </a:lnTo>
                <a:lnTo>
                  <a:pt x="73" y="141"/>
                </a:lnTo>
                <a:lnTo>
                  <a:pt x="0" y="550"/>
                </a:lnTo>
                <a:lnTo>
                  <a:pt x="35" y="557"/>
                </a:lnTo>
                <a:lnTo>
                  <a:pt x="65" y="394"/>
                </a:lnTo>
                <a:lnTo>
                  <a:pt x="336" y="394"/>
                </a:lnTo>
                <a:lnTo>
                  <a:pt x="366" y="557"/>
                </a:lnTo>
                <a:lnTo>
                  <a:pt x="402" y="550"/>
                </a:lnTo>
                <a:lnTo>
                  <a:pt x="328" y="141"/>
                </a:lnTo>
                <a:close/>
                <a:moveTo>
                  <a:pt x="61" y="105"/>
                </a:moveTo>
                <a:lnTo>
                  <a:pt x="61" y="36"/>
                </a:lnTo>
                <a:lnTo>
                  <a:pt x="340" y="36"/>
                </a:lnTo>
                <a:lnTo>
                  <a:pt x="340" y="105"/>
                </a:lnTo>
                <a:lnTo>
                  <a:pt x="61" y="105"/>
                </a:lnTo>
                <a:close/>
                <a:moveTo>
                  <a:pt x="71" y="357"/>
                </a:moveTo>
                <a:lnTo>
                  <a:pt x="110" y="141"/>
                </a:lnTo>
                <a:lnTo>
                  <a:pt x="291" y="141"/>
                </a:lnTo>
                <a:lnTo>
                  <a:pt x="330" y="357"/>
                </a:lnTo>
                <a:lnTo>
                  <a:pt x="71" y="357"/>
                </a:lnTo>
              </a:path>
            </a:pathLst>
          </a:custGeom>
          <a:solidFill>
            <a:srgbClr val="5268A5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49" name="path"/>
          <p:cNvSpPr/>
          <p:nvPr/>
        </p:nvSpPr>
        <p:spPr>
          <a:xfrm>
            <a:off x="8531859" y="3079115"/>
            <a:ext cx="294640" cy="250825"/>
          </a:xfrm>
          <a:custGeom>
            <a:avLst/>
            <a:gdLst/>
            <a:ahLst/>
            <a:cxnLst/>
            <a:rect l="0" t="0" r="0" b="0"/>
            <a:pathLst>
              <a:path w="464" h="395">
                <a:moveTo>
                  <a:pt x="464" y="257"/>
                </a:moveTo>
                <a:cubicBezTo>
                  <a:pt x="464" y="263"/>
                  <a:pt x="460" y="268"/>
                  <a:pt x="456" y="268"/>
                </a:cubicBezTo>
                <a:cubicBezTo>
                  <a:pt x="431" y="268"/>
                  <a:pt x="418" y="258"/>
                  <a:pt x="407" y="248"/>
                </a:cubicBezTo>
                <a:cubicBezTo>
                  <a:pt x="396" y="239"/>
                  <a:pt x="386" y="231"/>
                  <a:pt x="366" y="231"/>
                </a:cubicBezTo>
                <a:cubicBezTo>
                  <a:pt x="362" y="231"/>
                  <a:pt x="358" y="225"/>
                  <a:pt x="358" y="219"/>
                </a:cubicBezTo>
                <a:cubicBezTo>
                  <a:pt x="358" y="212"/>
                  <a:pt x="362" y="207"/>
                  <a:pt x="366" y="207"/>
                </a:cubicBezTo>
                <a:cubicBezTo>
                  <a:pt x="390" y="207"/>
                  <a:pt x="403" y="218"/>
                  <a:pt x="415" y="227"/>
                </a:cubicBezTo>
                <a:cubicBezTo>
                  <a:pt x="425" y="236"/>
                  <a:pt x="435" y="245"/>
                  <a:pt x="456" y="245"/>
                </a:cubicBezTo>
                <a:cubicBezTo>
                  <a:pt x="460" y="245"/>
                  <a:pt x="464" y="250"/>
                  <a:pt x="464" y="257"/>
                </a:cubicBezTo>
                <a:moveTo>
                  <a:pt x="168" y="210"/>
                </a:moveTo>
                <a:lnTo>
                  <a:pt x="168" y="115"/>
                </a:lnTo>
                <a:cubicBezTo>
                  <a:pt x="159" y="118"/>
                  <a:pt x="152" y="124"/>
                  <a:pt x="146" y="129"/>
                </a:cubicBezTo>
                <a:cubicBezTo>
                  <a:pt x="134" y="139"/>
                  <a:pt x="121" y="150"/>
                  <a:pt x="97" y="150"/>
                </a:cubicBezTo>
                <a:cubicBezTo>
                  <a:pt x="73" y="150"/>
                  <a:pt x="60" y="139"/>
                  <a:pt x="48" y="129"/>
                </a:cubicBezTo>
                <a:cubicBezTo>
                  <a:pt x="38" y="120"/>
                  <a:pt x="28" y="112"/>
                  <a:pt x="7" y="112"/>
                </a:cubicBezTo>
                <a:cubicBezTo>
                  <a:pt x="3" y="112"/>
                  <a:pt x="0" y="107"/>
                  <a:pt x="0" y="100"/>
                </a:cubicBezTo>
                <a:cubicBezTo>
                  <a:pt x="0" y="94"/>
                  <a:pt x="3" y="88"/>
                  <a:pt x="7" y="88"/>
                </a:cubicBezTo>
                <a:cubicBezTo>
                  <a:pt x="32" y="88"/>
                  <a:pt x="45" y="99"/>
                  <a:pt x="56" y="109"/>
                </a:cubicBezTo>
                <a:cubicBezTo>
                  <a:pt x="67" y="118"/>
                  <a:pt x="77" y="126"/>
                  <a:pt x="97" y="126"/>
                </a:cubicBezTo>
                <a:cubicBezTo>
                  <a:pt x="117" y="126"/>
                  <a:pt x="127" y="118"/>
                  <a:pt x="138" y="109"/>
                </a:cubicBezTo>
                <a:cubicBezTo>
                  <a:pt x="146" y="102"/>
                  <a:pt x="155" y="95"/>
                  <a:pt x="168" y="91"/>
                </a:cubicBezTo>
                <a:lnTo>
                  <a:pt x="168" y="12"/>
                </a:lnTo>
                <a:cubicBezTo>
                  <a:pt x="168" y="8"/>
                  <a:pt x="169" y="4"/>
                  <a:pt x="172" y="2"/>
                </a:cubicBezTo>
                <a:cubicBezTo>
                  <a:pt x="174" y="0"/>
                  <a:pt x="177" y="0"/>
                  <a:pt x="180" y="2"/>
                </a:cubicBezTo>
                <a:cubicBezTo>
                  <a:pt x="182" y="5"/>
                  <a:pt x="239" y="61"/>
                  <a:pt x="270" y="126"/>
                </a:cubicBezTo>
                <a:cubicBezTo>
                  <a:pt x="272" y="126"/>
                  <a:pt x="274" y="126"/>
                  <a:pt x="276" y="126"/>
                </a:cubicBezTo>
                <a:cubicBezTo>
                  <a:pt x="297" y="126"/>
                  <a:pt x="307" y="118"/>
                  <a:pt x="317" y="109"/>
                </a:cubicBezTo>
                <a:cubicBezTo>
                  <a:pt x="329" y="99"/>
                  <a:pt x="342" y="88"/>
                  <a:pt x="366" y="88"/>
                </a:cubicBezTo>
                <a:cubicBezTo>
                  <a:pt x="390" y="88"/>
                  <a:pt x="403" y="99"/>
                  <a:pt x="415" y="109"/>
                </a:cubicBezTo>
                <a:cubicBezTo>
                  <a:pt x="425" y="118"/>
                  <a:pt x="435" y="126"/>
                  <a:pt x="456" y="126"/>
                </a:cubicBezTo>
                <a:cubicBezTo>
                  <a:pt x="460" y="126"/>
                  <a:pt x="464" y="131"/>
                  <a:pt x="464" y="138"/>
                </a:cubicBezTo>
                <a:cubicBezTo>
                  <a:pt x="464" y="145"/>
                  <a:pt x="460" y="150"/>
                  <a:pt x="456" y="150"/>
                </a:cubicBezTo>
                <a:cubicBezTo>
                  <a:pt x="431" y="150"/>
                  <a:pt x="418" y="139"/>
                  <a:pt x="407" y="129"/>
                </a:cubicBezTo>
                <a:cubicBezTo>
                  <a:pt x="396" y="120"/>
                  <a:pt x="386" y="112"/>
                  <a:pt x="366" y="112"/>
                </a:cubicBezTo>
                <a:cubicBezTo>
                  <a:pt x="346" y="112"/>
                  <a:pt x="336" y="120"/>
                  <a:pt x="325" y="129"/>
                </a:cubicBezTo>
                <a:cubicBezTo>
                  <a:pt x="314" y="139"/>
                  <a:pt x="302" y="149"/>
                  <a:pt x="280" y="150"/>
                </a:cubicBezTo>
                <a:cubicBezTo>
                  <a:pt x="281" y="152"/>
                  <a:pt x="281" y="155"/>
                  <a:pt x="282" y="158"/>
                </a:cubicBezTo>
                <a:cubicBezTo>
                  <a:pt x="291" y="186"/>
                  <a:pt x="297" y="221"/>
                  <a:pt x="300" y="240"/>
                </a:cubicBezTo>
                <a:cubicBezTo>
                  <a:pt x="306" y="237"/>
                  <a:pt x="310" y="233"/>
                  <a:pt x="315" y="229"/>
                </a:cubicBezTo>
                <a:cubicBezTo>
                  <a:pt x="319" y="226"/>
                  <a:pt x="323" y="228"/>
                  <a:pt x="326" y="234"/>
                </a:cubicBezTo>
                <a:cubicBezTo>
                  <a:pt x="328" y="240"/>
                  <a:pt x="326" y="247"/>
                  <a:pt x="322" y="250"/>
                </a:cubicBezTo>
                <a:cubicBezTo>
                  <a:pt x="311" y="260"/>
                  <a:pt x="299" y="268"/>
                  <a:pt x="276" y="268"/>
                </a:cubicBezTo>
                <a:cubicBezTo>
                  <a:pt x="252" y="268"/>
                  <a:pt x="239" y="258"/>
                  <a:pt x="228" y="248"/>
                </a:cubicBezTo>
                <a:cubicBezTo>
                  <a:pt x="217" y="239"/>
                  <a:pt x="207" y="231"/>
                  <a:pt x="187" y="231"/>
                </a:cubicBezTo>
                <a:cubicBezTo>
                  <a:pt x="166" y="231"/>
                  <a:pt x="156" y="239"/>
                  <a:pt x="146" y="248"/>
                </a:cubicBezTo>
                <a:cubicBezTo>
                  <a:pt x="134" y="258"/>
                  <a:pt x="121" y="268"/>
                  <a:pt x="97" y="268"/>
                </a:cubicBezTo>
                <a:cubicBezTo>
                  <a:pt x="73" y="268"/>
                  <a:pt x="60" y="258"/>
                  <a:pt x="48" y="248"/>
                </a:cubicBezTo>
                <a:cubicBezTo>
                  <a:pt x="38" y="239"/>
                  <a:pt x="28" y="231"/>
                  <a:pt x="7" y="231"/>
                </a:cubicBezTo>
                <a:cubicBezTo>
                  <a:pt x="3" y="231"/>
                  <a:pt x="0" y="225"/>
                  <a:pt x="0" y="219"/>
                </a:cubicBezTo>
                <a:cubicBezTo>
                  <a:pt x="0" y="212"/>
                  <a:pt x="3" y="207"/>
                  <a:pt x="7" y="207"/>
                </a:cubicBezTo>
                <a:cubicBezTo>
                  <a:pt x="32" y="207"/>
                  <a:pt x="45" y="218"/>
                  <a:pt x="56" y="227"/>
                </a:cubicBezTo>
                <a:cubicBezTo>
                  <a:pt x="67" y="236"/>
                  <a:pt x="77" y="245"/>
                  <a:pt x="97" y="245"/>
                </a:cubicBezTo>
                <a:cubicBezTo>
                  <a:pt x="117" y="245"/>
                  <a:pt x="127" y="236"/>
                  <a:pt x="138" y="227"/>
                </a:cubicBezTo>
                <a:cubicBezTo>
                  <a:pt x="146" y="221"/>
                  <a:pt x="155" y="213"/>
                  <a:pt x="168" y="210"/>
                </a:cubicBezTo>
                <a:moveTo>
                  <a:pt x="183" y="207"/>
                </a:moveTo>
                <a:cubicBezTo>
                  <a:pt x="184" y="207"/>
                  <a:pt x="185" y="207"/>
                  <a:pt x="187" y="207"/>
                </a:cubicBezTo>
                <a:cubicBezTo>
                  <a:pt x="211" y="207"/>
                  <a:pt x="224" y="218"/>
                  <a:pt x="235" y="227"/>
                </a:cubicBezTo>
                <a:cubicBezTo>
                  <a:pt x="246" y="236"/>
                  <a:pt x="256" y="245"/>
                  <a:pt x="276" y="245"/>
                </a:cubicBezTo>
                <a:cubicBezTo>
                  <a:pt x="280" y="245"/>
                  <a:pt x="282" y="245"/>
                  <a:pt x="285" y="244"/>
                </a:cubicBezTo>
                <a:cubicBezTo>
                  <a:pt x="282" y="227"/>
                  <a:pt x="276" y="194"/>
                  <a:pt x="268" y="167"/>
                </a:cubicBezTo>
                <a:cubicBezTo>
                  <a:pt x="266" y="160"/>
                  <a:pt x="263" y="152"/>
                  <a:pt x="259" y="144"/>
                </a:cubicBezTo>
                <a:cubicBezTo>
                  <a:pt x="259" y="144"/>
                  <a:pt x="259" y="144"/>
                  <a:pt x="259" y="144"/>
                </a:cubicBezTo>
                <a:cubicBezTo>
                  <a:pt x="238" y="98"/>
                  <a:pt x="202" y="55"/>
                  <a:pt x="183" y="34"/>
                </a:cubicBezTo>
                <a:lnTo>
                  <a:pt x="183" y="100"/>
                </a:lnTo>
                <a:cubicBezTo>
                  <a:pt x="183" y="100"/>
                  <a:pt x="183" y="100"/>
                  <a:pt x="183" y="100"/>
                </a:cubicBezTo>
                <a:cubicBezTo>
                  <a:pt x="183" y="101"/>
                  <a:pt x="183" y="102"/>
                  <a:pt x="183" y="102"/>
                </a:cubicBezTo>
                <a:lnTo>
                  <a:pt x="183" y="207"/>
                </a:lnTo>
                <a:close/>
                <a:moveTo>
                  <a:pt x="456" y="371"/>
                </a:moveTo>
                <a:cubicBezTo>
                  <a:pt x="435" y="371"/>
                  <a:pt x="425" y="362"/>
                  <a:pt x="415" y="353"/>
                </a:cubicBezTo>
                <a:cubicBezTo>
                  <a:pt x="403" y="344"/>
                  <a:pt x="390" y="333"/>
                  <a:pt x="366" y="333"/>
                </a:cubicBezTo>
                <a:cubicBezTo>
                  <a:pt x="342" y="333"/>
                  <a:pt x="329" y="344"/>
                  <a:pt x="317" y="353"/>
                </a:cubicBezTo>
                <a:cubicBezTo>
                  <a:pt x="307" y="363"/>
                  <a:pt x="297" y="371"/>
                  <a:pt x="276" y="371"/>
                </a:cubicBezTo>
                <a:cubicBezTo>
                  <a:pt x="256" y="371"/>
                  <a:pt x="246" y="363"/>
                  <a:pt x="235" y="353"/>
                </a:cubicBezTo>
                <a:cubicBezTo>
                  <a:pt x="224" y="344"/>
                  <a:pt x="211" y="333"/>
                  <a:pt x="187" y="333"/>
                </a:cubicBezTo>
                <a:cubicBezTo>
                  <a:pt x="162" y="333"/>
                  <a:pt x="149" y="344"/>
                  <a:pt x="138" y="353"/>
                </a:cubicBezTo>
                <a:cubicBezTo>
                  <a:pt x="127" y="363"/>
                  <a:pt x="117" y="371"/>
                  <a:pt x="97" y="371"/>
                </a:cubicBezTo>
                <a:cubicBezTo>
                  <a:pt x="77" y="371"/>
                  <a:pt x="67" y="363"/>
                  <a:pt x="56" y="353"/>
                </a:cubicBezTo>
                <a:cubicBezTo>
                  <a:pt x="45" y="344"/>
                  <a:pt x="32" y="333"/>
                  <a:pt x="7" y="333"/>
                </a:cubicBezTo>
                <a:cubicBezTo>
                  <a:pt x="3" y="333"/>
                  <a:pt x="0" y="338"/>
                  <a:pt x="0" y="345"/>
                </a:cubicBezTo>
                <a:cubicBezTo>
                  <a:pt x="0" y="351"/>
                  <a:pt x="3" y="357"/>
                  <a:pt x="7" y="357"/>
                </a:cubicBezTo>
                <a:cubicBezTo>
                  <a:pt x="28" y="357"/>
                  <a:pt x="38" y="365"/>
                  <a:pt x="48" y="374"/>
                </a:cubicBezTo>
                <a:cubicBezTo>
                  <a:pt x="60" y="384"/>
                  <a:pt x="73" y="395"/>
                  <a:pt x="97" y="395"/>
                </a:cubicBezTo>
                <a:cubicBezTo>
                  <a:pt x="121" y="395"/>
                  <a:pt x="134" y="384"/>
                  <a:pt x="146" y="374"/>
                </a:cubicBezTo>
                <a:cubicBezTo>
                  <a:pt x="156" y="365"/>
                  <a:pt x="166" y="357"/>
                  <a:pt x="187" y="357"/>
                </a:cubicBezTo>
                <a:cubicBezTo>
                  <a:pt x="207" y="357"/>
                  <a:pt x="217" y="365"/>
                  <a:pt x="228" y="374"/>
                </a:cubicBezTo>
                <a:cubicBezTo>
                  <a:pt x="239" y="384"/>
                  <a:pt x="252" y="395"/>
                  <a:pt x="276" y="395"/>
                </a:cubicBezTo>
                <a:cubicBezTo>
                  <a:pt x="301" y="395"/>
                  <a:pt x="314" y="384"/>
                  <a:pt x="325" y="374"/>
                </a:cubicBezTo>
                <a:cubicBezTo>
                  <a:pt x="336" y="365"/>
                  <a:pt x="346" y="357"/>
                  <a:pt x="366" y="357"/>
                </a:cubicBezTo>
                <a:cubicBezTo>
                  <a:pt x="386" y="357"/>
                  <a:pt x="396" y="365"/>
                  <a:pt x="407" y="374"/>
                </a:cubicBezTo>
                <a:cubicBezTo>
                  <a:pt x="418" y="384"/>
                  <a:pt x="431" y="395"/>
                  <a:pt x="456" y="395"/>
                </a:cubicBezTo>
                <a:cubicBezTo>
                  <a:pt x="460" y="395"/>
                  <a:pt x="464" y="389"/>
                  <a:pt x="464" y="383"/>
                </a:cubicBezTo>
                <a:cubicBezTo>
                  <a:pt x="464" y="376"/>
                  <a:pt x="460" y="371"/>
                  <a:pt x="456" y="371"/>
                </a:cubicBezTo>
              </a:path>
            </a:pathLst>
          </a:custGeom>
          <a:solidFill>
            <a:srgbClr val="5268A5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50" name="rect"/>
          <p:cNvSpPr/>
          <p:nvPr/>
        </p:nvSpPr>
        <p:spPr>
          <a:xfrm>
            <a:off x="11411584" y="1592579"/>
            <a:ext cx="780415" cy="38100"/>
          </a:xfrm>
          <a:prstGeom prst="rect">
            <a:avLst/>
          </a:prstGeom>
          <a:solidFill>
            <a:srgbClr val="D9D9D9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351" name="picture 35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600000">
            <a:off x="10539730" y="1277620"/>
            <a:ext cx="241934" cy="381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picture 35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3259835" y="0"/>
            <a:ext cx="5671756" cy="3468623"/>
          </a:xfrm>
          <a:prstGeom prst="rect">
            <a:avLst/>
          </a:prstGeom>
        </p:spPr>
      </p:pic>
      <p:sp>
        <p:nvSpPr>
          <p:cNvPr id="353" name="textbox 353"/>
          <p:cNvSpPr/>
          <p:nvPr/>
        </p:nvSpPr>
        <p:spPr>
          <a:xfrm>
            <a:off x="4057116" y="3773170"/>
            <a:ext cx="4127500" cy="52196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6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3000"/>
              </a:lnSpc>
            </a:pPr>
            <a:r>
              <a:rPr sz="3500" spc="9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工作场景及住宿环</a:t>
            </a:r>
            <a:r>
              <a:rPr sz="3500" spc="7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境</a:t>
            </a:r>
            <a:endParaRPr lang="en-US" altLang="en-US" sz="3500" dirty="0"/>
          </a:p>
        </p:txBody>
      </p:sp>
      <p:pic>
        <p:nvPicPr>
          <p:cNvPr id="354" name="picture 3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5901309" y="5524500"/>
            <a:ext cx="390144" cy="39014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picture 3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2389631"/>
            <a:ext cx="12192000" cy="3473196"/>
          </a:xfrm>
          <a:prstGeom prst="rect">
            <a:avLst/>
          </a:prstGeom>
        </p:spPr>
      </p:pic>
      <p:sp>
        <p:nvSpPr>
          <p:cNvPr id="356" name="textbox 356"/>
          <p:cNvSpPr/>
          <p:nvPr/>
        </p:nvSpPr>
        <p:spPr>
          <a:xfrm>
            <a:off x="691953" y="370447"/>
            <a:ext cx="1637029" cy="48831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5000"/>
              </a:lnSpc>
            </a:pPr>
            <a:r>
              <a:rPr sz="3200" spc="-30" dirty="0">
                <a:ln w="11641" cap="flat" cmpd="sng">
                  <a:solidFill>
                    <a:srgbClr val="000000">
                      <a:alpha val="100000"/>
                    </a:srgbClr>
                  </a:solidFill>
                  <a:prstDash val="solid"/>
                  <a:beve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工作场景</a:t>
            </a:r>
            <a:endParaRPr lang="en-US" altLang="en-US" sz="3200" dirty="0"/>
          </a:p>
        </p:txBody>
      </p:sp>
      <p:sp>
        <p:nvSpPr>
          <p:cNvPr id="357" name="path"/>
          <p:cNvSpPr/>
          <p:nvPr/>
        </p:nvSpPr>
        <p:spPr>
          <a:xfrm>
            <a:off x="1524" y="3047"/>
            <a:ext cx="524256" cy="1050035"/>
          </a:xfrm>
          <a:custGeom>
            <a:avLst/>
            <a:gdLst/>
            <a:ahLst/>
            <a:cxnLst/>
            <a:rect l="0" t="0" r="0" b="0"/>
            <a:pathLst>
              <a:path w="825" h="1653">
                <a:moveTo>
                  <a:pt x="0" y="1653"/>
                </a:moveTo>
                <a:lnTo>
                  <a:pt x="825" y="825"/>
                </a:lnTo>
                <a:lnTo>
                  <a:pt x="0" y="0"/>
                </a:lnTo>
                <a:lnTo>
                  <a:pt x="0" y="1653"/>
                </a:lnTo>
              </a:path>
            </a:pathLst>
          </a:custGeom>
          <a:solidFill>
            <a:srgbClr val="203864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58" name="textbox 358"/>
          <p:cNvSpPr/>
          <p:nvPr/>
        </p:nvSpPr>
        <p:spPr>
          <a:xfrm>
            <a:off x="8616185" y="277157"/>
            <a:ext cx="3274695" cy="17526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5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1000" spc="70" dirty="0">
                <a:ln w="3795" cap="flat" cmpd="sng">
                  <a:solidFill>
                    <a:srgbClr val="333F50">
                      <a:alpha val="100000"/>
                    </a:srgbClr>
                  </a:solidFill>
                  <a:prstDash val="solid"/>
                  <a:bevel/>
                </a:ln>
                <a:solidFill>
                  <a:srgbClr val="333F5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中</a:t>
            </a:r>
            <a:r>
              <a:rPr sz="1000" spc="70" dirty="0">
                <a:solidFill>
                  <a:srgbClr val="333F5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70" dirty="0">
                <a:ln w="3795" cap="flat" cmpd="sng">
                  <a:solidFill>
                    <a:srgbClr val="333F50">
                      <a:alpha val="100000"/>
                    </a:srgbClr>
                  </a:solidFill>
                  <a:prstDash val="solid"/>
                  <a:bevel/>
                </a:ln>
                <a:solidFill>
                  <a:srgbClr val="333F5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企</a:t>
            </a:r>
            <a:r>
              <a:rPr sz="1000" spc="70" dirty="0">
                <a:solidFill>
                  <a:srgbClr val="333F5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70" dirty="0">
                <a:ln w="3795" cap="flat" cmpd="sng">
                  <a:solidFill>
                    <a:srgbClr val="333F50">
                      <a:alpha val="100000"/>
                    </a:srgbClr>
                  </a:solidFill>
                  <a:prstDash val="solid"/>
                  <a:bevel/>
                </a:ln>
                <a:solidFill>
                  <a:srgbClr val="333F5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盈</a:t>
            </a:r>
            <a:r>
              <a:rPr sz="1000" spc="70" dirty="0">
                <a:solidFill>
                  <a:srgbClr val="333F5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70" dirty="0">
                <a:ln w="3795" cap="flat" cmpd="sng">
                  <a:solidFill>
                    <a:srgbClr val="333F50">
                      <a:alpha val="100000"/>
                    </a:srgbClr>
                  </a:solidFill>
                  <a:prstDash val="solid"/>
                  <a:bevel/>
                </a:ln>
                <a:solidFill>
                  <a:srgbClr val="333F5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飞</a:t>
            </a:r>
            <a:r>
              <a:rPr sz="1000" spc="70" dirty="0">
                <a:solidFill>
                  <a:srgbClr val="333F5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</a:t>
            </a:r>
            <a:r>
              <a:rPr sz="1000" spc="70" dirty="0">
                <a:ln w="3795" cap="flat" cmpd="sng">
                  <a:solidFill>
                    <a:srgbClr val="333F50">
                      <a:alpha val="100000"/>
                    </a:srgbClr>
                  </a:solidFill>
                  <a:prstDash val="solid"/>
                  <a:bevel/>
                </a:ln>
                <a:solidFill>
                  <a:srgbClr val="333F5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(</a:t>
            </a:r>
            <a:r>
              <a:rPr sz="1000" spc="70" dirty="0">
                <a:solidFill>
                  <a:srgbClr val="333F5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70" dirty="0">
                <a:ln w="3795" cap="flat" cmpd="sng">
                  <a:solidFill>
                    <a:srgbClr val="333F50">
                      <a:alpha val="100000"/>
                    </a:srgbClr>
                  </a:solidFill>
                  <a:prstDash val="solid"/>
                  <a:bevel/>
                </a:ln>
                <a:solidFill>
                  <a:srgbClr val="333F5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北</a:t>
            </a:r>
            <a:r>
              <a:rPr sz="1000" spc="70" dirty="0">
                <a:solidFill>
                  <a:srgbClr val="333F5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70" dirty="0">
                <a:ln w="3795" cap="flat" cmpd="sng">
                  <a:solidFill>
                    <a:srgbClr val="333F50">
                      <a:alpha val="100000"/>
                    </a:srgbClr>
                  </a:solidFill>
                  <a:prstDash val="solid"/>
                  <a:bevel/>
                </a:ln>
                <a:solidFill>
                  <a:srgbClr val="333F5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京</a:t>
            </a:r>
            <a:r>
              <a:rPr sz="1000" spc="70" dirty="0">
                <a:solidFill>
                  <a:srgbClr val="333F5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70" dirty="0">
                <a:ln w="3795" cap="flat" cmpd="sng">
                  <a:solidFill>
                    <a:srgbClr val="333F50">
                      <a:alpha val="100000"/>
                    </a:srgbClr>
                  </a:solidFill>
                  <a:prstDash val="solid"/>
                  <a:bevel/>
                </a:ln>
                <a:solidFill>
                  <a:srgbClr val="333F5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)</a:t>
            </a:r>
            <a:r>
              <a:rPr sz="1000" spc="70" dirty="0">
                <a:solidFill>
                  <a:srgbClr val="333F5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</a:t>
            </a:r>
            <a:r>
              <a:rPr sz="1000" spc="70" dirty="0">
                <a:ln w="3795" cap="flat" cmpd="sng">
                  <a:solidFill>
                    <a:srgbClr val="333F50">
                      <a:alpha val="100000"/>
                    </a:srgbClr>
                  </a:solidFill>
                  <a:prstDash val="solid"/>
                  <a:bevel/>
                </a:ln>
                <a:solidFill>
                  <a:srgbClr val="333F5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会</a:t>
            </a:r>
            <a:r>
              <a:rPr sz="1000" spc="70" dirty="0">
                <a:solidFill>
                  <a:srgbClr val="333F5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70" dirty="0">
                <a:ln w="3795" cap="flat" cmpd="sng">
                  <a:solidFill>
                    <a:srgbClr val="333F50">
                      <a:alpha val="100000"/>
                    </a:srgbClr>
                  </a:solidFill>
                  <a:prstDash val="solid"/>
                  <a:bevel/>
                </a:ln>
                <a:solidFill>
                  <a:srgbClr val="333F5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计</a:t>
            </a:r>
            <a:r>
              <a:rPr sz="1000" spc="70" dirty="0">
                <a:solidFill>
                  <a:srgbClr val="333F5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70" dirty="0">
                <a:ln w="3795" cap="flat" cmpd="sng">
                  <a:solidFill>
                    <a:srgbClr val="333F50">
                      <a:alpha val="100000"/>
                    </a:srgbClr>
                  </a:solidFill>
                  <a:prstDash val="solid"/>
                  <a:bevel/>
                </a:ln>
                <a:solidFill>
                  <a:srgbClr val="333F5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服</a:t>
            </a:r>
            <a:r>
              <a:rPr sz="1000" spc="70" dirty="0">
                <a:solidFill>
                  <a:srgbClr val="333F5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70" dirty="0">
                <a:ln w="3795" cap="flat" cmpd="sng">
                  <a:solidFill>
                    <a:srgbClr val="333F50">
                      <a:alpha val="100000"/>
                    </a:srgbClr>
                  </a:solidFill>
                  <a:prstDash val="solid"/>
                  <a:bevel/>
                </a:ln>
                <a:solidFill>
                  <a:srgbClr val="333F5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务</a:t>
            </a:r>
            <a:r>
              <a:rPr sz="1000" spc="70" dirty="0">
                <a:solidFill>
                  <a:srgbClr val="333F5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70" dirty="0">
                <a:ln w="3795" cap="flat" cmpd="sng">
                  <a:solidFill>
                    <a:srgbClr val="333F50">
                      <a:alpha val="100000"/>
                    </a:srgbClr>
                  </a:solidFill>
                  <a:prstDash val="solid"/>
                  <a:bevel/>
                </a:ln>
                <a:solidFill>
                  <a:srgbClr val="333F5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有</a:t>
            </a:r>
            <a:r>
              <a:rPr sz="1000" spc="70" dirty="0">
                <a:solidFill>
                  <a:srgbClr val="333F5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70" dirty="0">
                <a:ln w="3795" cap="flat" cmpd="sng">
                  <a:solidFill>
                    <a:srgbClr val="333F50">
                      <a:alpha val="100000"/>
                    </a:srgbClr>
                  </a:solidFill>
                  <a:prstDash val="solid"/>
                  <a:bevel/>
                </a:ln>
                <a:solidFill>
                  <a:srgbClr val="333F5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限</a:t>
            </a:r>
            <a:r>
              <a:rPr sz="1000" spc="70" dirty="0">
                <a:solidFill>
                  <a:srgbClr val="333F5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10" dirty="0">
                <a:ln w="3795" cap="flat" cmpd="sng">
                  <a:solidFill>
                    <a:srgbClr val="333F50">
                      <a:alpha val="100000"/>
                    </a:srgbClr>
                  </a:solidFill>
                  <a:prstDash val="solid"/>
                  <a:bevel/>
                </a:ln>
                <a:solidFill>
                  <a:srgbClr val="333F5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公</a:t>
            </a:r>
            <a:r>
              <a:rPr sz="1000" spc="0" dirty="0">
                <a:solidFill>
                  <a:srgbClr val="333F5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司</a:t>
            </a:r>
            <a:endParaRPr lang="en-US" altLang="en-US" sz="1000" dirty="0"/>
          </a:p>
        </p:txBody>
      </p:sp>
      <p:sp>
        <p:nvSpPr>
          <p:cNvPr id="359" name="textbox 359"/>
          <p:cNvSpPr/>
          <p:nvPr/>
        </p:nvSpPr>
        <p:spPr>
          <a:xfrm>
            <a:off x="5565162" y="1712938"/>
            <a:ext cx="1547494" cy="31432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7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5000"/>
              </a:lnSpc>
            </a:pPr>
            <a:r>
              <a:rPr sz="2000" spc="-10" dirty="0">
                <a:ln w="7282" cap="flat" cmpd="sng">
                  <a:solidFill>
                    <a:srgbClr val="5B9BD5">
                      <a:alpha val="100000"/>
                    </a:srgbClr>
                  </a:solidFill>
                  <a:prstDash val="solid"/>
                  <a:bevel/>
                </a:ln>
                <a:solidFill>
                  <a:srgbClr val="5B9BD5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会计</a:t>
            </a:r>
            <a:r>
              <a:rPr sz="2000" spc="0" dirty="0">
                <a:ln w="7282" cap="flat" cmpd="sng">
                  <a:solidFill>
                    <a:srgbClr val="5B9BD5">
                      <a:alpha val="100000"/>
                    </a:srgbClr>
                  </a:solidFill>
                  <a:prstDash val="solid"/>
                  <a:bevel/>
                </a:ln>
                <a:solidFill>
                  <a:srgbClr val="5B9BD5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外勤现场</a:t>
            </a:r>
            <a:endParaRPr lang="en-US" altLang="en-US" sz="2000" dirty="0"/>
          </a:p>
        </p:txBody>
      </p:sp>
      <p:sp>
        <p:nvSpPr>
          <p:cNvPr id="360" name="textbox 360"/>
          <p:cNvSpPr/>
          <p:nvPr/>
        </p:nvSpPr>
        <p:spPr>
          <a:xfrm>
            <a:off x="9304077" y="1658963"/>
            <a:ext cx="1533525" cy="31622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0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5000"/>
              </a:lnSpc>
            </a:pPr>
            <a:r>
              <a:rPr sz="2000" spc="-30" dirty="0">
                <a:ln w="7282" cap="flat" cmpd="sng">
                  <a:solidFill>
                    <a:srgbClr val="5B9BD5">
                      <a:alpha val="100000"/>
                    </a:srgbClr>
                  </a:solidFill>
                  <a:prstDash val="solid"/>
                  <a:bevel/>
                </a:ln>
                <a:solidFill>
                  <a:srgbClr val="5B9BD5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审计项目</a:t>
            </a:r>
            <a:r>
              <a:rPr sz="2000" spc="-10" dirty="0">
                <a:ln w="7282" cap="flat" cmpd="sng">
                  <a:solidFill>
                    <a:srgbClr val="5B9BD5">
                      <a:alpha val="100000"/>
                    </a:srgbClr>
                  </a:solidFill>
                  <a:prstDash val="solid"/>
                  <a:bevel/>
                </a:ln>
                <a:solidFill>
                  <a:srgbClr val="5B9BD5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现</a:t>
            </a:r>
            <a:r>
              <a:rPr sz="2000" spc="0" dirty="0">
                <a:ln w="7282" cap="flat" cmpd="sng">
                  <a:solidFill>
                    <a:srgbClr val="5B9BD5">
                      <a:alpha val="100000"/>
                    </a:srgbClr>
                  </a:solidFill>
                  <a:prstDash val="solid"/>
                  <a:bevel/>
                </a:ln>
                <a:solidFill>
                  <a:srgbClr val="5B9BD5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场</a:t>
            </a:r>
            <a:endParaRPr lang="en-US" altLang="en-US" sz="2000" dirty="0"/>
          </a:p>
        </p:txBody>
      </p:sp>
      <p:sp>
        <p:nvSpPr>
          <p:cNvPr id="361" name="textbox 361"/>
          <p:cNvSpPr/>
          <p:nvPr/>
        </p:nvSpPr>
        <p:spPr>
          <a:xfrm>
            <a:off x="1533278" y="1658963"/>
            <a:ext cx="1503044" cy="31622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0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5000"/>
              </a:lnSpc>
            </a:pPr>
            <a:r>
              <a:rPr sz="2000" spc="-70" dirty="0">
                <a:ln w="7282" cap="flat" cmpd="sng">
                  <a:solidFill>
                    <a:srgbClr val="5B9BD5">
                      <a:alpha val="100000"/>
                    </a:srgbClr>
                  </a:solidFill>
                  <a:prstDash val="solid"/>
                  <a:bevel/>
                </a:ln>
                <a:solidFill>
                  <a:srgbClr val="5B9BD5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日常记账装</a:t>
            </a:r>
            <a:r>
              <a:rPr sz="2000" spc="-20" dirty="0">
                <a:ln w="7282" cap="flat" cmpd="sng">
                  <a:solidFill>
                    <a:srgbClr val="5B9BD5">
                      <a:alpha val="100000"/>
                    </a:srgbClr>
                  </a:solidFill>
                  <a:prstDash val="solid"/>
                  <a:bevel/>
                </a:ln>
                <a:solidFill>
                  <a:srgbClr val="5B9BD5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订</a:t>
            </a:r>
            <a:endParaRPr lang="en-US" altLang="en-US" sz="2000" dirty="0"/>
          </a:p>
        </p:txBody>
      </p:sp>
      <p:pic>
        <p:nvPicPr>
          <p:cNvPr id="362" name="picture 36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9168384" y="1923288"/>
            <a:ext cx="1559052" cy="153923"/>
          </a:xfrm>
          <a:prstGeom prst="rect">
            <a:avLst/>
          </a:prstGeom>
        </p:spPr>
      </p:pic>
      <p:pic>
        <p:nvPicPr>
          <p:cNvPr id="363" name="picture 36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1347216" y="1958340"/>
            <a:ext cx="1559051" cy="153923"/>
          </a:xfrm>
          <a:prstGeom prst="rect">
            <a:avLst/>
          </a:prstGeom>
        </p:spPr>
      </p:pic>
      <p:pic>
        <p:nvPicPr>
          <p:cNvPr id="364" name="picture 36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5291328" y="1955292"/>
            <a:ext cx="1557528" cy="153923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picture 36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1524" y="1292352"/>
            <a:ext cx="12190476" cy="3998976"/>
          </a:xfrm>
          <a:prstGeom prst="rect">
            <a:avLst/>
          </a:prstGeom>
        </p:spPr>
      </p:pic>
      <p:sp>
        <p:nvSpPr>
          <p:cNvPr id="366" name="path"/>
          <p:cNvSpPr/>
          <p:nvPr/>
        </p:nvSpPr>
        <p:spPr>
          <a:xfrm>
            <a:off x="1524" y="3047"/>
            <a:ext cx="524256" cy="1050035"/>
          </a:xfrm>
          <a:custGeom>
            <a:avLst/>
            <a:gdLst/>
            <a:ahLst/>
            <a:cxnLst/>
            <a:rect l="0" t="0" r="0" b="0"/>
            <a:pathLst>
              <a:path w="825" h="1653">
                <a:moveTo>
                  <a:pt x="0" y="1653"/>
                </a:moveTo>
                <a:lnTo>
                  <a:pt x="825" y="825"/>
                </a:lnTo>
                <a:lnTo>
                  <a:pt x="0" y="0"/>
                </a:lnTo>
                <a:lnTo>
                  <a:pt x="0" y="1653"/>
                </a:lnTo>
              </a:path>
            </a:pathLst>
          </a:custGeom>
          <a:solidFill>
            <a:srgbClr val="203864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67" name="textbox 367"/>
          <p:cNvSpPr/>
          <p:nvPr/>
        </p:nvSpPr>
        <p:spPr>
          <a:xfrm>
            <a:off x="623258" y="391679"/>
            <a:ext cx="1435100" cy="42925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5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2700" spc="80" dirty="0">
                <a:ln w="10151" cap="flat" cmpd="sng">
                  <a:solidFill>
                    <a:srgbClr val="000000">
                      <a:alpha val="100000"/>
                    </a:srgbClr>
                  </a:solidFill>
                  <a:prstDash val="solid"/>
                  <a:beve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工作环</a:t>
            </a:r>
            <a:r>
              <a:rPr sz="2700" spc="50" dirty="0">
                <a:ln w="10151" cap="flat" cmpd="sng">
                  <a:solidFill>
                    <a:srgbClr val="000000">
                      <a:alpha val="100000"/>
                    </a:srgbClr>
                  </a:solidFill>
                  <a:prstDash val="solid"/>
                  <a:beve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境</a:t>
            </a:r>
            <a:endParaRPr lang="en-US" altLang="en-US" sz="2700" dirty="0"/>
          </a:p>
        </p:txBody>
      </p:sp>
      <p:sp>
        <p:nvSpPr>
          <p:cNvPr id="368" name="textbox 368"/>
          <p:cNvSpPr/>
          <p:nvPr/>
        </p:nvSpPr>
        <p:spPr>
          <a:xfrm>
            <a:off x="8616185" y="277157"/>
            <a:ext cx="3274695" cy="17526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5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1000" spc="70" dirty="0">
                <a:ln w="3795" cap="flat" cmpd="sng">
                  <a:solidFill>
                    <a:srgbClr val="333F50">
                      <a:alpha val="100000"/>
                    </a:srgbClr>
                  </a:solidFill>
                  <a:prstDash val="solid"/>
                  <a:bevel/>
                </a:ln>
                <a:solidFill>
                  <a:srgbClr val="333F5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中</a:t>
            </a:r>
            <a:r>
              <a:rPr sz="1000" spc="70" dirty="0">
                <a:solidFill>
                  <a:srgbClr val="333F5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70" dirty="0">
                <a:ln w="3795" cap="flat" cmpd="sng">
                  <a:solidFill>
                    <a:srgbClr val="333F50">
                      <a:alpha val="100000"/>
                    </a:srgbClr>
                  </a:solidFill>
                  <a:prstDash val="solid"/>
                  <a:bevel/>
                </a:ln>
                <a:solidFill>
                  <a:srgbClr val="333F5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企</a:t>
            </a:r>
            <a:r>
              <a:rPr sz="1000" spc="70" dirty="0">
                <a:solidFill>
                  <a:srgbClr val="333F5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70" dirty="0">
                <a:ln w="3795" cap="flat" cmpd="sng">
                  <a:solidFill>
                    <a:srgbClr val="333F50">
                      <a:alpha val="100000"/>
                    </a:srgbClr>
                  </a:solidFill>
                  <a:prstDash val="solid"/>
                  <a:bevel/>
                </a:ln>
                <a:solidFill>
                  <a:srgbClr val="333F5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盈</a:t>
            </a:r>
            <a:r>
              <a:rPr sz="1000" spc="70" dirty="0">
                <a:solidFill>
                  <a:srgbClr val="333F5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70" dirty="0">
                <a:ln w="3795" cap="flat" cmpd="sng">
                  <a:solidFill>
                    <a:srgbClr val="333F50">
                      <a:alpha val="100000"/>
                    </a:srgbClr>
                  </a:solidFill>
                  <a:prstDash val="solid"/>
                  <a:bevel/>
                </a:ln>
                <a:solidFill>
                  <a:srgbClr val="333F5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飞</a:t>
            </a:r>
            <a:r>
              <a:rPr sz="1000" spc="70" dirty="0">
                <a:solidFill>
                  <a:srgbClr val="333F5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</a:t>
            </a:r>
            <a:r>
              <a:rPr sz="1000" spc="70" dirty="0">
                <a:ln w="3795" cap="flat" cmpd="sng">
                  <a:solidFill>
                    <a:srgbClr val="333F50">
                      <a:alpha val="100000"/>
                    </a:srgbClr>
                  </a:solidFill>
                  <a:prstDash val="solid"/>
                  <a:bevel/>
                </a:ln>
                <a:solidFill>
                  <a:srgbClr val="333F5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(</a:t>
            </a:r>
            <a:r>
              <a:rPr sz="1000" spc="70" dirty="0">
                <a:solidFill>
                  <a:srgbClr val="333F5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70" dirty="0">
                <a:ln w="3795" cap="flat" cmpd="sng">
                  <a:solidFill>
                    <a:srgbClr val="333F50">
                      <a:alpha val="100000"/>
                    </a:srgbClr>
                  </a:solidFill>
                  <a:prstDash val="solid"/>
                  <a:bevel/>
                </a:ln>
                <a:solidFill>
                  <a:srgbClr val="333F5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北</a:t>
            </a:r>
            <a:r>
              <a:rPr sz="1000" spc="70" dirty="0">
                <a:solidFill>
                  <a:srgbClr val="333F5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70" dirty="0">
                <a:ln w="3795" cap="flat" cmpd="sng">
                  <a:solidFill>
                    <a:srgbClr val="333F50">
                      <a:alpha val="100000"/>
                    </a:srgbClr>
                  </a:solidFill>
                  <a:prstDash val="solid"/>
                  <a:bevel/>
                </a:ln>
                <a:solidFill>
                  <a:srgbClr val="333F5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京</a:t>
            </a:r>
            <a:r>
              <a:rPr sz="1000" spc="70" dirty="0">
                <a:solidFill>
                  <a:srgbClr val="333F5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70" dirty="0">
                <a:ln w="3795" cap="flat" cmpd="sng">
                  <a:solidFill>
                    <a:srgbClr val="333F50">
                      <a:alpha val="100000"/>
                    </a:srgbClr>
                  </a:solidFill>
                  <a:prstDash val="solid"/>
                  <a:bevel/>
                </a:ln>
                <a:solidFill>
                  <a:srgbClr val="333F5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)</a:t>
            </a:r>
            <a:r>
              <a:rPr sz="1000" spc="70" dirty="0">
                <a:solidFill>
                  <a:srgbClr val="333F5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</a:t>
            </a:r>
            <a:r>
              <a:rPr sz="1000" spc="70" dirty="0">
                <a:ln w="3795" cap="flat" cmpd="sng">
                  <a:solidFill>
                    <a:srgbClr val="333F50">
                      <a:alpha val="100000"/>
                    </a:srgbClr>
                  </a:solidFill>
                  <a:prstDash val="solid"/>
                  <a:bevel/>
                </a:ln>
                <a:solidFill>
                  <a:srgbClr val="333F5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会</a:t>
            </a:r>
            <a:r>
              <a:rPr sz="1000" spc="70" dirty="0">
                <a:solidFill>
                  <a:srgbClr val="333F5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70" dirty="0">
                <a:ln w="3795" cap="flat" cmpd="sng">
                  <a:solidFill>
                    <a:srgbClr val="333F50">
                      <a:alpha val="100000"/>
                    </a:srgbClr>
                  </a:solidFill>
                  <a:prstDash val="solid"/>
                  <a:bevel/>
                </a:ln>
                <a:solidFill>
                  <a:srgbClr val="333F5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计</a:t>
            </a:r>
            <a:r>
              <a:rPr sz="1000" spc="70" dirty="0">
                <a:solidFill>
                  <a:srgbClr val="333F5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70" dirty="0">
                <a:ln w="3795" cap="flat" cmpd="sng">
                  <a:solidFill>
                    <a:srgbClr val="333F50">
                      <a:alpha val="100000"/>
                    </a:srgbClr>
                  </a:solidFill>
                  <a:prstDash val="solid"/>
                  <a:bevel/>
                </a:ln>
                <a:solidFill>
                  <a:srgbClr val="333F5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服</a:t>
            </a:r>
            <a:r>
              <a:rPr sz="1000" spc="70" dirty="0">
                <a:solidFill>
                  <a:srgbClr val="333F5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70" dirty="0">
                <a:ln w="3795" cap="flat" cmpd="sng">
                  <a:solidFill>
                    <a:srgbClr val="333F50">
                      <a:alpha val="100000"/>
                    </a:srgbClr>
                  </a:solidFill>
                  <a:prstDash val="solid"/>
                  <a:bevel/>
                </a:ln>
                <a:solidFill>
                  <a:srgbClr val="333F5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务</a:t>
            </a:r>
            <a:r>
              <a:rPr sz="1000" spc="70" dirty="0">
                <a:solidFill>
                  <a:srgbClr val="333F5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70" dirty="0">
                <a:ln w="3795" cap="flat" cmpd="sng">
                  <a:solidFill>
                    <a:srgbClr val="333F50">
                      <a:alpha val="100000"/>
                    </a:srgbClr>
                  </a:solidFill>
                  <a:prstDash val="solid"/>
                  <a:bevel/>
                </a:ln>
                <a:solidFill>
                  <a:srgbClr val="333F5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有</a:t>
            </a:r>
            <a:r>
              <a:rPr sz="1000" spc="70" dirty="0">
                <a:solidFill>
                  <a:srgbClr val="333F5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70" dirty="0">
                <a:ln w="3795" cap="flat" cmpd="sng">
                  <a:solidFill>
                    <a:srgbClr val="333F50">
                      <a:alpha val="100000"/>
                    </a:srgbClr>
                  </a:solidFill>
                  <a:prstDash val="solid"/>
                  <a:bevel/>
                </a:ln>
                <a:solidFill>
                  <a:srgbClr val="333F5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限</a:t>
            </a:r>
            <a:r>
              <a:rPr sz="1000" spc="70" dirty="0">
                <a:solidFill>
                  <a:srgbClr val="333F5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10" dirty="0">
                <a:ln w="3795" cap="flat" cmpd="sng">
                  <a:solidFill>
                    <a:srgbClr val="333F50">
                      <a:alpha val="100000"/>
                    </a:srgbClr>
                  </a:solidFill>
                  <a:prstDash val="solid"/>
                  <a:bevel/>
                </a:ln>
                <a:solidFill>
                  <a:srgbClr val="333F5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公</a:t>
            </a:r>
            <a:r>
              <a:rPr sz="1000" spc="0" dirty="0">
                <a:solidFill>
                  <a:srgbClr val="333F5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司</a:t>
            </a:r>
            <a:endParaRPr lang="en-US" altLang="en-US" sz="10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picture 36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1399031" y="3015996"/>
            <a:ext cx="3310127" cy="3607308"/>
          </a:xfrm>
          <a:prstGeom prst="rect">
            <a:avLst/>
          </a:prstGeom>
        </p:spPr>
      </p:pic>
      <p:pic>
        <p:nvPicPr>
          <p:cNvPr id="370" name="picture 37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7571231" y="3015996"/>
            <a:ext cx="3293364" cy="3607308"/>
          </a:xfrm>
          <a:prstGeom prst="rect">
            <a:avLst/>
          </a:prstGeom>
        </p:spPr>
      </p:pic>
      <p:sp>
        <p:nvSpPr>
          <p:cNvPr id="371" name="textbox 371"/>
          <p:cNvSpPr/>
          <p:nvPr/>
        </p:nvSpPr>
        <p:spPr>
          <a:xfrm>
            <a:off x="6410613" y="1714894"/>
            <a:ext cx="4754879" cy="119633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7000"/>
              </a:lnSpc>
            </a:pPr>
            <a:endParaRPr lang="en-US" altLang="en-US" sz="100" dirty="0"/>
          </a:p>
          <a:p>
            <a:pPr marL="46355" algn="l" rtl="0" eaLnBrk="0">
              <a:lnSpc>
                <a:spcPct val="84000"/>
              </a:lnSpc>
            </a:pPr>
            <a:r>
              <a:rPr sz="1400" spc="-180" dirty="0">
                <a:ln w="5103" cap="flat" cmpd="sng">
                  <a:solidFill>
                    <a:srgbClr val="181717">
                      <a:alpha val="100000"/>
                    </a:srgbClr>
                  </a:solidFill>
                  <a:prstDash val="solid"/>
                  <a:bevel/>
                </a:ln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项</a:t>
            </a:r>
            <a:r>
              <a:rPr sz="1400" spc="-180" dirty="0"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400" spc="-180" dirty="0">
                <a:ln w="5103" cap="flat" cmpd="sng">
                  <a:solidFill>
                    <a:srgbClr val="181717">
                      <a:alpha val="100000"/>
                    </a:srgbClr>
                  </a:solidFill>
                  <a:prstDash val="solid"/>
                  <a:bevel/>
                </a:ln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目</a:t>
            </a:r>
            <a:r>
              <a:rPr sz="1400" spc="-180" dirty="0"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400" spc="-180" dirty="0">
                <a:ln w="5103" cap="flat" cmpd="sng">
                  <a:solidFill>
                    <a:srgbClr val="181717">
                      <a:alpha val="100000"/>
                    </a:srgbClr>
                  </a:solidFill>
                  <a:prstDash val="solid"/>
                  <a:bevel/>
                </a:ln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经</a:t>
            </a:r>
            <a:r>
              <a:rPr sz="1400" spc="-180" dirty="0"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400" spc="-180" dirty="0">
                <a:ln w="5103" cap="flat" cmpd="sng">
                  <a:solidFill>
                    <a:srgbClr val="181717">
                      <a:alpha val="100000"/>
                    </a:srgbClr>
                  </a:solidFill>
                  <a:prstDash val="solid"/>
                  <a:bevel/>
                </a:ln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历</a:t>
            </a:r>
            <a:r>
              <a:rPr sz="1400" spc="-180" dirty="0"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400" spc="-180" dirty="0">
                <a:ln w="5103" cap="flat" cmpd="sng">
                  <a:solidFill>
                    <a:srgbClr val="181717">
                      <a:alpha val="100000"/>
                    </a:srgbClr>
                  </a:solidFill>
                  <a:prstDash val="solid"/>
                  <a:bevel/>
                </a:ln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sz="1400" spc="-180" dirty="0"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</a:t>
            </a:r>
            <a:r>
              <a:rPr sz="1400" spc="-180" dirty="0">
                <a:ln w="5103" cap="flat" cmpd="sng">
                  <a:solidFill>
                    <a:srgbClr val="181717">
                      <a:alpha val="100000"/>
                    </a:srgbClr>
                  </a:solidFill>
                  <a:prstDash val="solid"/>
                  <a:bevel/>
                </a:ln>
                <a:solidFill>
                  <a:srgbClr val="181717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</a:t>
            </a:r>
            <a:r>
              <a:rPr sz="1400" spc="-180" dirty="0">
                <a:solidFill>
                  <a:srgbClr val="181717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400" spc="-180" dirty="0">
                <a:ln w="5103" cap="flat" cmpd="sng">
                  <a:solidFill>
                    <a:srgbClr val="181717">
                      <a:alpha val="100000"/>
                    </a:srgbClr>
                  </a:solidFill>
                  <a:prstDash val="solid"/>
                  <a:bevel/>
                </a:ln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sz="1400" spc="-180" dirty="0"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400" spc="-180" dirty="0">
                <a:ln w="5103" cap="flat" cmpd="sng">
                  <a:solidFill>
                    <a:srgbClr val="181717">
                      <a:alpha val="100000"/>
                    </a:srgbClr>
                  </a:solidFill>
                  <a:prstDash val="solid"/>
                  <a:bevel/>
                </a:ln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海</a:t>
            </a:r>
            <a:r>
              <a:rPr sz="1400" spc="-180" dirty="0"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400" spc="-180" dirty="0">
                <a:ln w="5103" cap="flat" cmpd="sng">
                  <a:solidFill>
                    <a:srgbClr val="181717">
                      <a:alpha val="100000"/>
                    </a:srgbClr>
                  </a:solidFill>
                  <a:prstDash val="solid"/>
                  <a:bevel/>
                </a:ln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南</a:t>
            </a:r>
            <a:r>
              <a:rPr sz="1400" spc="-180" dirty="0"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400" spc="-180" dirty="0">
                <a:ln w="5103" cap="flat" cmpd="sng">
                  <a:solidFill>
                    <a:srgbClr val="181717">
                      <a:alpha val="100000"/>
                    </a:srgbClr>
                  </a:solidFill>
                  <a:prstDash val="solid"/>
                  <a:bevel/>
                </a:ln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三</a:t>
            </a:r>
            <a:r>
              <a:rPr sz="1400" spc="-180" dirty="0"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400" spc="-180" dirty="0">
                <a:ln w="5103" cap="flat" cmpd="sng">
                  <a:solidFill>
                    <a:srgbClr val="181717">
                      <a:alpha val="100000"/>
                    </a:srgbClr>
                  </a:solidFill>
                  <a:prstDash val="solid"/>
                  <a:bevel/>
                </a:ln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亚</a:t>
            </a:r>
            <a:r>
              <a:rPr sz="1400" spc="-180" dirty="0"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400" spc="-180" dirty="0">
                <a:ln w="5103" cap="flat" cmpd="sng">
                  <a:solidFill>
                    <a:srgbClr val="181717">
                      <a:alpha val="100000"/>
                    </a:srgbClr>
                  </a:solidFill>
                  <a:prstDash val="solid"/>
                  <a:bevel/>
                </a:ln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某</a:t>
            </a:r>
            <a:r>
              <a:rPr sz="1400" spc="-180" dirty="0"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400" spc="-180" dirty="0">
                <a:ln w="5103" cap="flat" cmpd="sng">
                  <a:solidFill>
                    <a:srgbClr val="181717">
                      <a:alpha val="100000"/>
                    </a:srgbClr>
                  </a:solidFill>
                  <a:prstDash val="solid"/>
                  <a:bevel/>
                </a:ln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某</a:t>
            </a:r>
            <a:r>
              <a:rPr sz="1400" spc="-180" dirty="0"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400" spc="-180" dirty="0">
                <a:ln w="5103" cap="flat" cmpd="sng">
                  <a:solidFill>
                    <a:srgbClr val="181717">
                      <a:alpha val="100000"/>
                    </a:srgbClr>
                  </a:solidFill>
                  <a:prstDash val="solid"/>
                  <a:bevel/>
                </a:ln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公司</a:t>
            </a:r>
            <a:r>
              <a:rPr sz="1400" spc="-180" dirty="0"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400" spc="-180" dirty="0">
                <a:ln w="5103" cap="flat" cmpd="sng">
                  <a:solidFill>
                    <a:srgbClr val="181717">
                      <a:alpha val="100000"/>
                    </a:srgbClr>
                  </a:solidFill>
                  <a:prstDash val="solid"/>
                  <a:bevel/>
                </a:ln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审</a:t>
            </a:r>
            <a:r>
              <a:rPr sz="1400" spc="-180" dirty="0"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400" spc="-180" dirty="0">
                <a:ln w="5103" cap="flat" cmpd="sng">
                  <a:solidFill>
                    <a:srgbClr val="181717">
                      <a:alpha val="100000"/>
                    </a:srgbClr>
                  </a:solidFill>
                  <a:prstDash val="solid"/>
                  <a:bevel/>
                </a:ln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计</a:t>
            </a:r>
            <a:r>
              <a:rPr sz="1400" spc="-180" dirty="0"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400" spc="-180" dirty="0">
                <a:ln w="5103" cap="flat" cmpd="sng">
                  <a:solidFill>
                    <a:srgbClr val="181717">
                      <a:alpha val="100000"/>
                    </a:srgbClr>
                  </a:solidFill>
                  <a:prstDash val="solid"/>
                  <a:bevel/>
                </a:ln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项</a:t>
            </a:r>
            <a:r>
              <a:rPr sz="1400" spc="-20" dirty="0"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400" spc="0" dirty="0">
                <a:ln w="5103" cap="flat" cmpd="sng">
                  <a:solidFill>
                    <a:srgbClr val="181717">
                      <a:alpha val="100000"/>
                    </a:srgbClr>
                  </a:solidFill>
                  <a:prstDash val="solid"/>
                  <a:bevel/>
                </a:ln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目</a:t>
            </a:r>
            <a:endParaRPr lang="en-US" altLang="en-US" sz="1400" dirty="0"/>
          </a:p>
          <a:p>
            <a:pPr marL="1083310" algn="l" rtl="0" eaLnBrk="0">
              <a:lnSpc>
                <a:spcPts val="2580"/>
              </a:lnSpc>
            </a:pPr>
            <a:r>
              <a:rPr sz="1400" spc="-160" dirty="0">
                <a:ln w="5103" cap="flat" cmpd="sng">
                  <a:solidFill>
                    <a:srgbClr val="181717">
                      <a:alpha val="100000"/>
                    </a:srgbClr>
                  </a:solidFill>
                  <a:prstDash val="solid"/>
                  <a:bevel/>
                </a:ln>
                <a:solidFill>
                  <a:srgbClr val="181717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2</a:t>
            </a:r>
            <a:r>
              <a:rPr sz="1400" spc="-160" dirty="0">
                <a:solidFill>
                  <a:srgbClr val="181717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400" spc="-160" dirty="0">
                <a:ln w="5103" cap="flat" cmpd="sng">
                  <a:solidFill>
                    <a:srgbClr val="181717">
                      <a:alpha val="100000"/>
                    </a:srgbClr>
                  </a:solidFill>
                  <a:prstDash val="solid"/>
                  <a:bevel/>
                </a:ln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sz="1400" spc="-160" dirty="0"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400" spc="-160" dirty="0">
                <a:ln w="5103" cap="flat" cmpd="sng">
                  <a:solidFill>
                    <a:srgbClr val="181717">
                      <a:alpha val="100000"/>
                    </a:srgbClr>
                  </a:solidFill>
                  <a:prstDash val="solid"/>
                  <a:bevel/>
                </a:ln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北</a:t>
            </a:r>
            <a:r>
              <a:rPr sz="1400" spc="-160" dirty="0"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400" spc="-160" dirty="0">
                <a:ln w="5103" cap="flat" cmpd="sng">
                  <a:solidFill>
                    <a:srgbClr val="181717">
                      <a:alpha val="100000"/>
                    </a:srgbClr>
                  </a:solidFill>
                  <a:prstDash val="solid"/>
                  <a:bevel/>
                </a:ln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京</a:t>
            </a:r>
            <a:r>
              <a:rPr sz="1400" spc="-160" dirty="0"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400" spc="-160" dirty="0">
                <a:ln w="5103" cap="flat" cmpd="sng">
                  <a:solidFill>
                    <a:srgbClr val="181717">
                      <a:alpha val="100000"/>
                    </a:srgbClr>
                  </a:solidFill>
                  <a:prstDash val="solid"/>
                  <a:bevel/>
                </a:ln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世</a:t>
            </a:r>
            <a:r>
              <a:rPr sz="1400" spc="-160" dirty="0"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400" spc="-160" dirty="0">
                <a:ln w="5103" cap="flat" cmpd="sng">
                  <a:solidFill>
                    <a:srgbClr val="181717">
                      <a:alpha val="100000"/>
                    </a:srgbClr>
                  </a:solidFill>
                  <a:prstDash val="solid"/>
                  <a:bevel/>
                </a:ln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园</a:t>
            </a:r>
            <a:r>
              <a:rPr sz="1400" spc="-160" dirty="0"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400" spc="-160" dirty="0">
                <a:ln w="5103" cap="flat" cmpd="sng">
                  <a:solidFill>
                    <a:srgbClr val="181717">
                      <a:alpha val="100000"/>
                    </a:srgbClr>
                  </a:solidFill>
                  <a:prstDash val="solid"/>
                  <a:bevel/>
                </a:ln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会</a:t>
            </a:r>
            <a:r>
              <a:rPr sz="1400" spc="-160" dirty="0"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400" spc="-160" dirty="0">
                <a:ln w="5103" cap="flat" cmpd="sng">
                  <a:solidFill>
                    <a:srgbClr val="181717">
                      <a:alpha val="100000"/>
                    </a:srgbClr>
                  </a:solidFill>
                  <a:prstDash val="solid"/>
                  <a:bevel/>
                </a:ln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拆</a:t>
            </a:r>
            <a:r>
              <a:rPr sz="1400" spc="-160" dirty="0"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400" spc="-160" dirty="0">
                <a:ln w="5103" cap="flat" cmpd="sng">
                  <a:solidFill>
                    <a:srgbClr val="181717">
                      <a:alpha val="100000"/>
                    </a:srgbClr>
                  </a:solidFill>
                  <a:prstDash val="solid"/>
                  <a:bevel/>
                </a:ln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迁</a:t>
            </a:r>
            <a:r>
              <a:rPr sz="1400" spc="-160" dirty="0"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400" spc="-160" dirty="0">
                <a:ln w="5103" cap="flat" cmpd="sng">
                  <a:solidFill>
                    <a:srgbClr val="181717">
                      <a:alpha val="100000"/>
                    </a:srgbClr>
                  </a:solidFill>
                  <a:prstDash val="solid"/>
                  <a:bevel/>
                </a:ln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项</a:t>
            </a:r>
            <a:r>
              <a:rPr sz="1400" spc="-120" dirty="0"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400" spc="0" dirty="0">
                <a:ln w="5103" cap="flat" cmpd="sng">
                  <a:solidFill>
                    <a:srgbClr val="181717">
                      <a:alpha val="100000"/>
                    </a:srgbClr>
                  </a:solidFill>
                  <a:prstDash val="solid"/>
                  <a:bevel/>
                </a:ln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目</a:t>
            </a:r>
            <a:endParaRPr lang="en-US" altLang="en-US" sz="1400" dirty="0"/>
          </a:p>
          <a:p>
            <a:pPr marL="12700" indent="1071880" algn="l" rtl="0" eaLnBrk="0">
              <a:lnSpc>
                <a:spcPct val="152000"/>
              </a:lnSpc>
              <a:spcBef>
                <a:spcPts val="125"/>
              </a:spcBef>
            </a:pPr>
            <a:r>
              <a:rPr sz="1400" spc="-90" dirty="0">
                <a:ln w="5103" cap="flat" cmpd="sng">
                  <a:solidFill>
                    <a:srgbClr val="181717">
                      <a:alpha val="100000"/>
                    </a:srgbClr>
                  </a:solidFill>
                  <a:prstDash val="solid"/>
                  <a:bevel/>
                </a:ln>
                <a:solidFill>
                  <a:srgbClr val="181717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3</a:t>
            </a:r>
            <a:r>
              <a:rPr sz="1400" spc="230" dirty="0">
                <a:solidFill>
                  <a:srgbClr val="181717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400" spc="-90" dirty="0">
                <a:ln w="5103" cap="flat" cmpd="sng">
                  <a:solidFill>
                    <a:srgbClr val="181717">
                      <a:alpha val="100000"/>
                    </a:srgbClr>
                  </a:solidFill>
                  <a:prstDash val="solid"/>
                  <a:bevel/>
                </a:ln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sz="1400" spc="-310" dirty="0"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400" spc="-90" dirty="0">
                <a:ln w="5103" cap="flat" cmpd="sng">
                  <a:solidFill>
                    <a:srgbClr val="181717">
                      <a:alpha val="100000"/>
                    </a:srgbClr>
                  </a:solidFill>
                  <a:prstDash val="solid"/>
                  <a:bevel/>
                </a:ln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北</a:t>
            </a:r>
            <a:r>
              <a:rPr sz="1400" spc="-310" dirty="0"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400" spc="-90" dirty="0">
                <a:ln w="5103" cap="flat" cmpd="sng">
                  <a:solidFill>
                    <a:srgbClr val="181717">
                      <a:alpha val="100000"/>
                    </a:srgbClr>
                  </a:solidFill>
                  <a:prstDash val="solid"/>
                  <a:bevel/>
                </a:ln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京</a:t>
            </a:r>
            <a:r>
              <a:rPr sz="1400" spc="-300" dirty="0"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400" spc="-90" dirty="0">
                <a:ln w="5103" cap="flat" cmpd="sng">
                  <a:solidFill>
                    <a:srgbClr val="181717">
                      <a:alpha val="100000"/>
                    </a:srgbClr>
                  </a:solidFill>
                  <a:prstDash val="solid"/>
                  <a:bevel/>
                </a:ln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市</a:t>
            </a:r>
            <a:r>
              <a:rPr sz="1400" spc="-300" dirty="0"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400" spc="-90" dirty="0">
                <a:ln w="5103" cap="flat" cmpd="sng">
                  <a:solidFill>
                    <a:srgbClr val="181717">
                      <a:alpha val="100000"/>
                    </a:srgbClr>
                  </a:solidFill>
                  <a:prstDash val="solid"/>
                  <a:bevel/>
                </a:ln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公</a:t>
            </a:r>
            <a:r>
              <a:rPr sz="1400" spc="-310" dirty="0"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400" spc="-90" dirty="0">
                <a:ln w="5103" cap="flat" cmpd="sng">
                  <a:solidFill>
                    <a:srgbClr val="181717">
                      <a:alpha val="100000"/>
                    </a:srgbClr>
                  </a:solidFill>
                  <a:prstDash val="solid"/>
                  <a:bevel/>
                </a:ln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安</a:t>
            </a:r>
            <a:r>
              <a:rPr sz="1400" spc="-330" dirty="0"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400" spc="-90" dirty="0">
                <a:ln w="5103" cap="flat" cmpd="sng">
                  <a:solidFill>
                    <a:srgbClr val="181717">
                      <a:alpha val="100000"/>
                    </a:srgbClr>
                  </a:solidFill>
                  <a:prstDash val="solid"/>
                  <a:bevel/>
                </a:ln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局</a:t>
            </a:r>
            <a:r>
              <a:rPr sz="1400" spc="-320" dirty="0"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400" spc="-90" dirty="0">
                <a:ln w="5103" cap="flat" cmpd="sng">
                  <a:solidFill>
                    <a:srgbClr val="181717">
                      <a:alpha val="100000"/>
                    </a:srgbClr>
                  </a:solidFill>
                  <a:prstDash val="solid"/>
                  <a:bevel/>
                </a:ln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经</a:t>
            </a:r>
            <a:r>
              <a:rPr sz="1400" spc="-350" dirty="0"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400" spc="-90" dirty="0">
                <a:ln w="5103" cap="flat" cmpd="sng">
                  <a:solidFill>
                    <a:srgbClr val="181717">
                      <a:alpha val="100000"/>
                    </a:srgbClr>
                  </a:solidFill>
                  <a:prstDash val="solid"/>
                  <a:bevel/>
                </a:ln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侦</a:t>
            </a:r>
            <a:r>
              <a:rPr sz="1400" spc="-340" dirty="0"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400" spc="-90" dirty="0">
                <a:ln w="5103" cap="flat" cmpd="sng">
                  <a:solidFill>
                    <a:srgbClr val="181717">
                      <a:alpha val="100000"/>
                    </a:srgbClr>
                  </a:solidFill>
                  <a:prstDash val="solid"/>
                  <a:bevel/>
                </a:ln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类</a:t>
            </a:r>
            <a:r>
              <a:rPr sz="1400" spc="-320" dirty="0"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400" spc="-90" dirty="0">
                <a:ln w="5103" cap="flat" cmpd="sng">
                  <a:solidFill>
                    <a:srgbClr val="181717">
                      <a:alpha val="100000"/>
                    </a:srgbClr>
                  </a:solidFill>
                  <a:prstDash val="solid"/>
                  <a:bevel/>
                </a:ln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项</a:t>
            </a:r>
            <a:r>
              <a:rPr sz="1400" spc="-70" dirty="0"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400" spc="-90" dirty="0">
                <a:ln w="5103" cap="flat" cmpd="sng">
                  <a:solidFill>
                    <a:srgbClr val="181717">
                      <a:alpha val="100000"/>
                    </a:srgbClr>
                  </a:solidFill>
                  <a:prstDash val="solid"/>
                  <a:bevel/>
                </a:ln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目</a:t>
            </a:r>
            <a:r>
              <a:rPr sz="1400" spc="-270" dirty="0"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400" spc="-90" dirty="0">
                <a:ln w="5103" cap="flat" cmpd="sng">
                  <a:solidFill>
                    <a:srgbClr val="181717">
                      <a:alpha val="100000"/>
                    </a:srgbClr>
                  </a:solidFill>
                  <a:prstDash val="solid"/>
                  <a:bevel/>
                </a:ln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审</a:t>
            </a:r>
            <a:r>
              <a:rPr sz="1400" spc="-340" dirty="0"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400" spc="-90" dirty="0">
                <a:ln w="5103" cap="flat" cmpd="sng">
                  <a:solidFill>
                    <a:srgbClr val="181717">
                      <a:alpha val="100000"/>
                    </a:srgbClr>
                  </a:solidFill>
                  <a:prstDash val="solid"/>
                  <a:bevel/>
                </a:ln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计</a:t>
            </a:r>
            <a:r>
              <a:rPr sz="1400" spc="-320" dirty="0"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400" spc="-90" dirty="0">
                <a:ln w="5103" cap="flat" cmpd="sng">
                  <a:solidFill>
                    <a:srgbClr val="181717">
                      <a:alpha val="100000"/>
                    </a:srgbClr>
                  </a:solidFill>
                  <a:prstDash val="solid"/>
                  <a:bevel/>
                </a:ln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工</a:t>
            </a:r>
            <a:r>
              <a:rPr sz="1400" spc="-340" dirty="0"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400" spc="-90" dirty="0">
                <a:ln w="5103" cap="flat" cmpd="sng">
                  <a:solidFill>
                    <a:srgbClr val="181717">
                      <a:alpha val="100000"/>
                    </a:srgbClr>
                  </a:solidFill>
                  <a:prstDash val="solid"/>
                  <a:bevel/>
                </a:ln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作</a:t>
            </a:r>
            <a:r>
              <a:rPr sz="1400" spc="0" dirty="0"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</a:t>
            </a:r>
            <a:r>
              <a:rPr sz="1400" spc="-100" dirty="0">
                <a:ln w="5103" cap="flat" cmpd="sng">
                  <a:solidFill>
                    <a:srgbClr val="181717">
                      <a:alpha val="100000"/>
                    </a:srgbClr>
                  </a:solidFill>
                  <a:prstDash val="solid"/>
                  <a:bevel/>
                </a:ln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项</a:t>
            </a:r>
            <a:r>
              <a:rPr sz="1400" spc="30" dirty="0"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400" spc="-100" dirty="0">
                <a:ln w="5103" cap="flat" cmpd="sng">
                  <a:solidFill>
                    <a:srgbClr val="181717">
                      <a:alpha val="100000"/>
                    </a:srgbClr>
                  </a:solidFill>
                  <a:prstDash val="solid"/>
                  <a:bevel/>
                </a:ln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目</a:t>
            </a:r>
            <a:r>
              <a:rPr sz="1400" spc="-340" dirty="0"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400" spc="-100" dirty="0">
                <a:ln w="5103" cap="flat" cmpd="sng">
                  <a:solidFill>
                    <a:srgbClr val="181717">
                      <a:alpha val="100000"/>
                    </a:srgbClr>
                  </a:solidFill>
                  <a:prstDash val="solid"/>
                  <a:bevel/>
                </a:ln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所</a:t>
            </a:r>
            <a:r>
              <a:rPr sz="1400" spc="-350" dirty="0"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400" spc="-100" dirty="0">
                <a:ln w="5103" cap="flat" cmpd="sng">
                  <a:solidFill>
                    <a:srgbClr val="181717">
                      <a:alpha val="100000"/>
                    </a:srgbClr>
                  </a:solidFill>
                  <a:prstDash val="solid"/>
                  <a:bevel/>
                </a:ln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在</a:t>
            </a:r>
            <a:r>
              <a:rPr sz="1400" spc="-340" dirty="0"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400" spc="-100" dirty="0">
                <a:ln w="5103" cap="flat" cmpd="sng">
                  <a:solidFill>
                    <a:srgbClr val="181717">
                      <a:alpha val="100000"/>
                    </a:srgbClr>
                  </a:solidFill>
                  <a:prstDash val="solid"/>
                  <a:bevel/>
                </a:ln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地</a:t>
            </a:r>
            <a:r>
              <a:rPr sz="1400" spc="-210" dirty="0"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400" spc="-100" dirty="0">
                <a:ln w="5103" cap="flat" cmpd="sng">
                  <a:solidFill>
                    <a:srgbClr val="181717">
                      <a:alpha val="100000"/>
                    </a:srgbClr>
                  </a:solidFill>
                  <a:prstDash val="solid"/>
                  <a:bevel/>
                </a:ln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sz="1400" spc="-350" dirty="0"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400" spc="-100" dirty="0">
                <a:ln w="5103" cap="flat" cmpd="sng">
                  <a:solidFill>
                    <a:srgbClr val="181717">
                      <a:alpha val="100000"/>
                    </a:srgbClr>
                  </a:solidFill>
                  <a:prstDash val="solid"/>
                  <a:bevel/>
                </a:ln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海</a:t>
            </a:r>
            <a:r>
              <a:rPr sz="1400" spc="-320" dirty="0"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400" spc="-100" dirty="0">
                <a:ln w="5103" cap="flat" cmpd="sng">
                  <a:solidFill>
                    <a:srgbClr val="181717">
                      <a:alpha val="100000"/>
                    </a:srgbClr>
                  </a:solidFill>
                  <a:prstDash val="solid"/>
                  <a:bevel/>
                </a:ln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南</a:t>
            </a:r>
            <a:r>
              <a:rPr sz="1400" spc="-240" dirty="0"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400" spc="-100" dirty="0">
                <a:ln w="5103" cap="flat" cmpd="sng">
                  <a:solidFill>
                    <a:srgbClr val="181717">
                      <a:alpha val="100000"/>
                    </a:srgbClr>
                  </a:solidFill>
                  <a:prstDash val="solid"/>
                  <a:bevel/>
                </a:ln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sz="1400" spc="-330" dirty="0"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400" spc="-100" dirty="0">
                <a:ln w="5103" cap="flat" cmpd="sng">
                  <a:solidFill>
                    <a:srgbClr val="181717">
                      <a:alpha val="100000"/>
                    </a:srgbClr>
                  </a:solidFill>
                  <a:prstDash val="solid"/>
                  <a:bevel/>
                </a:ln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重</a:t>
            </a:r>
            <a:r>
              <a:rPr sz="1400" spc="-350" dirty="0"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400" spc="-100" dirty="0">
                <a:ln w="5103" cap="flat" cmpd="sng">
                  <a:solidFill>
                    <a:srgbClr val="181717">
                      <a:alpha val="100000"/>
                    </a:srgbClr>
                  </a:solidFill>
                  <a:prstDash val="solid"/>
                  <a:bevel/>
                </a:ln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庆</a:t>
            </a:r>
            <a:r>
              <a:rPr sz="1400" spc="-240" dirty="0"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400" spc="-100" dirty="0">
                <a:ln w="5103" cap="flat" cmpd="sng">
                  <a:solidFill>
                    <a:srgbClr val="181717">
                      <a:alpha val="100000"/>
                    </a:srgbClr>
                  </a:solidFill>
                  <a:prstDash val="solid"/>
                  <a:bevel/>
                </a:ln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sz="1400" spc="-210" dirty="0"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400" spc="-100" dirty="0">
                <a:ln w="5103" cap="flat" cmpd="sng">
                  <a:solidFill>
                    <a:srgbClr val="181717">
                      <a:alpha val="100000"/>
                    </a:srgbClr>
                  </a:solidFill>
                  <a:prstDash val="solid"/>
                  <a:bevel/>
                </a:ln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四</a:t>
            </a:r>
            <a:r>
              <a:rPr sz="1400" spc="-300" dirty="0"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400" spc="-100" dirty="0">
                <a:ln w="5103" cap="flat" cmpd="sng">
                  <a:solidFill>
                    <a:srgbClr val="181717">
                      <a:alpha val="100000"/>
                    </a:srgbClr>
                  </a:solidFill>
                  <a:prstDash val="solid"/>
                  <a:bevel/>
                </a:ln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川</a:t>
            </a:r>
            <a:r>
              <a:rPr sz="1400" spc="-330" dirty="0"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400" spc="-100" dirty="0">
                <a:ln w="5103" cap="flat" cmpd="sng">
                  <a:solidFill>
                    <a:srgbClr val="181717">
                      <a:alpha val="100000"/>
                    </a:srgbClr>
                  </a:solidFill>
                  <a:prstDash val="solid"/>
                  <a:bevel/>
                </a:ln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成</a:t>
            </a:r>
            <a:r>
              <a:rPr sz="1400" spc="-310" dirty="0"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400" spc="-100" dirty="0">
                <a:ln w="5103" cap="flat" cmpd="sng">
                  <a:solidFill>
                    <a:srgbClr val="181717">
                      <a:alpha val="100000"/>
                    </a:srgbClr>
                  </a:solidFill>
                  <a:prstDash val="solid"/>
                  <a:bevel/>
                </a:ln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都</a:t>
            </a:r>
            <a:r>
              <a:rPr sz="1400" spc="-250" dirty="0"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400" spc="-100" dirty="0">
                <a:ln w="5103" cap="flat" cmpd="sng">
                  <a:solidFill>
                    <a:srgbClr val="181717">
                      <a:alpha val="100000"/>
                    </a:srgbClr>
                  </a:solidFill>
                  <a:prstDash val="solid"/>
                  <a:bevel/>
                </a:ln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sz="1400" spc="-330" dirty="0"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400" spc="-100" dirty="0">
                <a:ln w="5103" cap="flat" cmpd="sng">
                  <a:solidFill>
                    <a:srgbClr val="181717">
                      <a:alpha val="100000"/>
                    </a:srgbClr>
                  </a:solidFill>
                  <a:prstDash val="solid"/>
                  <a:bevel/>
                </a:ln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广</a:t>
            </a:r>
            <a:r>
              <a:rPr sz="1400" spc="-290" dirty="0"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400" spc="-100" dirty="0">
                <a:ln w="5103" cap="flat" cmpd="sng">
                  <a:solidFill>
                    <a:srgbClr val="181717">
                      <a:alpha val="100000"/>
                    </a:srgbClr>
                  </a:solidFill>
                  <a:prstDash val="solid"/>
                  <a:bevel/>
                </a:ln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东</a:t>
            </a:r>
            <a:r>
              <a:rPr sz="1400" spc="-340" dirty="0"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400" spc="-100" dirty="0">
                <a:ln w="5103" cap="flat" cmpd="sng">
                  <a:solidFill>
                    <a:srgbClr val="181717">
                      <a:alpha val="100000"/>
                    </a:srgbClr>
                  </a:solidFill>
                  <a:prstDash val="solid"/>
                  <a:bevel/>
                </a:ln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深</a:t>
            </a:r>
            <a:r>
              <a:rPr sz="1400" spc="-340" dirty="0"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400" spc="-100" dirty="0">
                <a:ln w="5103" cap="flat" cmpd="sng">
                  <a:solidFill>
                    <a:srgbClr val="181717">
                      <a:alpha val="100000"/>
                    </a:srgbClr>
                  </a:solidFill>
                  <a:prstDash val="solid"/>
                  <a:bevel/>
                </a:ln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圳</a:t>
            </a:r>
            <a:r>
              <a:rPr sz="1400" spc="-330" dirty="0"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400" spc="-100" dirty="0">
                <a:ln w="5103" cap="flat" cmpd="sng">
                  <a:solidFill>
                    <a:srgbClr val="181717">
                      <a:alpha val="100000"/>
                    </a:srgbClr>
                  </a:solidFill>
                  <a:prstDash val="solid"/>
                  <a:bevel/>
                </a:ln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等</a:t>
            </a:r>
            <a:endParaRPr lang="en-US" altLang="en-US" sz="1400" dirty="0"/>
          </a:p>
        </p:txBody>
      </p:sp>
      <p:sp>
        <p:nvSpPr>
          <p:cNvPr id="372" name="textbox 372"/>
          <p:cNvSpPr/>
          <p:nvPr/>
        </p:nvSpPr>
        <p:spPr>
          <a:xfrm>
            <a:off x="622103" y="1762913"/>
            <a:ext cx="4333240" cy="84391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5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5000"/>
              </a:lnSpc>
            </a:pPr>
            <a:r>
              <a:rPr sz="1400" spc="-70" dirty="0">
                <a:ln w="5103" cap="flat" cmpd="sng">
                  <a:solidFill>
                    <a:srgbClr val="181717">
                      <a:alpha val="100000"/>
                    </a:srgbClr>
                  </a:solidFill>
                  <a:prstDash val="solid"/>
                  <a:bevel/>
                </a:ln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日</a:t>
            </a:r>
            <a:r>
              <a:rPr sz="1400" spc="-170" dirty="0"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400" spc="-70" dirty="0">
                <a:ln w="5103" cap="flat" cmpd="sng">
                  <a:solidFill>
                    <a:srgbClr val="181717">
                      <a:alpha val="100000"/>
                    </a:srgbClr>
                  </a:solidFill>
                  <a:prstDash val="solid"/>
                  <a:bevel/>
                </a:ln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常</a:t>
            </a:r>
            <a:r>
              <a:rPr sz="1400" spc="-320" dirty="0"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400" spc="-70" dirty="0">
                <a:ln w="5103" cap="flat" cmpd="sng">
                  <a:solidFill>
                    <a:srgbClr val="181717">
                      <a:alpha val="100000"/>
                    </a:srgbClr>
                  </a:solidFill>
                  <a:prstDash val="solid"/>
                  <a:bevel/>
                </a:ln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工</a:t>
            </a:r>
            <a:r>
              <a:rPr sz="1400" spc="-330" dirty="0"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400" spc="-70" dirty="0">
                <a:ln w="5103" cap="flat" cmpd="sng">
                  <a:solidFill>
                    <a:srgbClr val="181717">
                      <a:alpha val="100000"/>
                    </a:srgbClr>
                  </a:solidFill>
                  <a:prstDash val="solid"/>
                  <a:bevel/>
                </a:ln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作</a:t>
            </a:r>
            <a:r>
              <a:rPr sz="1400" spc="-170" dirty="0"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400" spc="-70" dirty="0">
                <a:ln w="5103" cap="flat" cmpd="sng">
                  <a:solidFill>
                    <a:srgbClr val="181717">
                      <a:alpha val="100000"/>
                    </a:srgbClr>
                  </a:solidFill>
                  <a:prstDash val="solid"/>
                  <a:bevel/>
                </a:ln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内</a:t>
            </a:r>
            <a:r>
              <a:rPr sz="1400" spc="-330" dirty="0"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400" spc="-70" dirty="0">
                <a:ln w="5103" cap="flat" cmpd="sng">
                  <a:solidFill>
                    <a:srgbClr val="181717">
                      <a:alpha val="100000"/>
                    </a:srgbClr>
                  </a:solidFill>
                  <a:prstDash val="solid"/>
                  <a:bevel/>
                </a:ln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容</a:t>
            </a:r>
            <a:r>
              <a:rPr sz="1400" spc="-220" dirty="0"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400" spc="-70" dirty="0">
                <a:ln w="5103" cap="flat" cmpd="sng">
                  <a:solidFill>
                    <a:srgbClr val="181717">
                      <a:alpha val="100000"/>
                    </a:srgbClr>
                  </a:solidFill>
                  <a:prstDash val="solid"/>
                  <a:bevel/>
                </a:ln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sz="1400" spc="-270" dirty="0"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400" spc="-70" dirty="0">
                <a:ln w="5103" cap="flat" cmpd="sng">
                  <a:solidFill>
                    <a:srgbClr val="181717">
                      <a:alpha val="100000"/>
                    </a:srgbClr>
                  </a:solidFill>
                  <a:prstDash val="solid"/>
                  <a:bevel/>
                </a:ln>
                <a:solidFill>
                  <a:srgbClr val="181717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</a:t>
            </a:r>
            <a:r>
              <a:rPr sz="1400" spc="60" dirty="0">
                <a:solidFill>
                  <a:srgbClr val="181717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400" spc="-70" dirty="0">
                <a:ln w="5103" cap="flat" cmpd="sng">
                  <a:solidFill>
                    <a:srgbClr val="181717">
                      <a:alpha val="100000"/>
                    </a:srgbClr>
                  </a:solidFill>
                  <a:prstDash val="solid"/>
                  <a:bevel/>
                </a:ln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sz="1400" spc="-270" dirty="0"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400" spc="-70" dirty="0">
                <a:ln w="5103" cap="flat" cmpd="sng">
                  <a:solidFill>
                    <a:srgbClr val="181717">
                      <a:alpha val="100000"/>
                    </a:srgbClr>
                  </a:solidFill>
                  <a:prstDash val="solid"/>
                  <a:bevel/>
                </a:ln>
                <a:solidFill>
                  <a:srgbClr val="181717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</a:t>
            </a:r>
            <a:r>
              <a:rPr sz="1400" spc="-50" dirty="0">
                <a:solidFill>
                  <a:srgbClr val="181717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400" spc="-70" dirty="0">
                <a:ln w="5103" cap="flat" cmpd="sng">
                  <a:solidFill>
                    <a:srgbClr val="181717">
                      <a:alpha val="100000"/>
                    </a:srgbClr>
                  </a:solidFill>
                  <a:prstDash val="solid"/>
                  <a:bevel/>
                </a:ln>
                <a:solidFill>
                  <a:srgbClr val="181717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-</a:t>
            </a:r>
            <a:r>
              <a:rPr sz="1400" spc="20" dirty="0">
                <a:solidFill>
                  <a:srgbClr val="181717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400" spc="-70" dirty="0">
                <a:ln w="5103" cap="flat" cmpd="sng">
                  <a:solidFill>
                    <a:srgbClr val="181717">
                      <a:alpha val="100000"/>
                    </a:srgbClr>
                  </a:solidFill>
                  <a:prstDash val="solid"/>
                  <a:bevel/>
                </a:ln>
                <a:solidFill>
                  <a:srgbClr val="181717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</a:t>
            </a:r>
            <a:r>
              <a:rPr sz="1400" spc="-30" dirty="0">
                <a:solidFill>
                  <a:srgbClr val="181717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400" spc="-70" dirty="0">
                <a:ln w="5103" cap="flat" cmpd="sng">
                  <a:solidFill>
                    <a:srgbClr val="181717">
                      <a:alpha val="100000"/>
                    </a:srgbClr>
                  </a:solidFill>
                  <a:prstDash val="solid"/>
                  <a:bevel/>
                </a:ln>
                <a:solidFill>
                  <a:srgbClr val="181717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5</a:t>
            </a:r>
            <a:r>
              <a:rPr sz="1400" spc="0" dirty="0">
                <a:solidFill>
                  <a:srgbClr val="181717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400" spc="-70" dirty="0">
                <a:ln w="5103" cap="flat" cmpd="sng">
                  <a:solidFill>
                    <a:srgbClr val="181717">
                      <a:alpha val="100000"/>
                    </a:srgbClr>
                  </a:solidFill>
                  <a:prstDash val="solid"/>
                  <a:bevel/>
                </a:ln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号</a:t>
            </a:r>
            <a:r>
              <a:rPr sz="1400" spc="-350" dirty="0"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400" spc="-70" dirty="0">
                <a:ln w="5103" cap="flat" cmpd="sng">
                  <a:solidFill>
                    <a:srgbClr val="181717">
                      <a:alpha val="100000"/>
                    </a:srgbClr>
                  </a:solidFill>
                  <a:prstDash val="solid"/>
                  <a:bevel/>
                </a:ln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记</a:t>
            </a:r>
            <a:r>
              <a:rPr sz="1400" spc="-310" dirty="0"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400" spc="-70" dirty="0">
                <a:ln w="5103" cap="flat" cmpd="sng">
                  <a:solidFill>
                    <a:srgbClr val="181717">
                      <a:alpha val="100000"/>
                    </a:srgbClr>
                  </a:solidFill>
                  <a:prstDash val="solid"/>
                  <a:bevel/>
                </a:ln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账</a:t>
            </a:r>
            <a:r>
              <a:rPr sz="1400" spc="-360" dirty="0"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400" spc="-70" dirty="0">
                <a:ln w="5103" cap="flat" cmpd="sng">
                  <a:solidFill>
                    <a:srgbClr val="181717">
                      <a:alpha val="100000"/>
                    </a:srgbClr>
                  </a:solidFill>
                  <a:prstDash val="solid"/>
                  <a:bevel/>
                </a:ln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报</a:t>
            </a:r>
            <a:r>
              <a:rPr sz="1400" spc="-340" dirty="0"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400" spc="-70" dirty="0">
                <a:ln w="5103" cap="flat" cmpd="sng">
                  <a:solidFill>
                    <a:srgbClr val="181717">
                      <a:alpha val="100000"/>
                    </a:srgbClr>
                  </a:solidFill>
                  <a:prstDash val="solid"/>
                  <a:bevel/>
                </a:ln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税</a:t>
            </a:r>
            <a:r>
              <a:rPr sz="1400" spc="-400" dirty="0"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400" spc="-70" dirty="0">
                <a:ln w="5103" cap="flat" cmpd="sng">
                  <a:solidFill>
                    <a:srgbClr val="181717">
                      <a:alpha val="100000"/>
                    </a:srgbClr>
                  </a:solidFill>
                  <a:prstDash val="solid"/>
                  <a:bevel/>
                </a:ln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；</a:t>
            </a:r>
            <a:endParaRPr lang="en-US" altLang="en-US" sz="1400" dirty="0"/>
          </a:p>
          <a:p>
            <a:pPr algn="r" rtl="0" eaLnBrk="0">
              <a:lnSpc>
                <a:spcPct val="84000"/>
              </a:lnSpc>
              <a:spcBef>
                <a:spcPts val="915"/>
              </a:spcBef>
            </a:pPr>
            <a:r>
              <a:rPr sz="1400" spc="-110" dirty="0">
                <a:ln w="5103" cap="flat" cmpd="sng">
                  <a:solidFill>
                    <a:srgbClr val="181717">
                      <a:alpha val="100000"/>
                    </a:srgbClr>
                  </a:solidFill>
                  <a:prstDash val="solid"/>
                  <a:bevel/>
                </a:ln>
                <a:solidFill>
                  <a:srgbClr val="181717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2</a:t>
            </a:r>
            <a:r>
              <a:rPr sz="1400" spc="180" dirty="0">
                <a:solidFill>
                  <a:srgbClr val="181717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400" spc="-110" dirty="0">
                <a:ln w="5103" cap="flat" cmpd="sng">
                  <a:solidFill>
                    <a:srgbClr val="181717">
                      <a:alpha val="100000"/>
                    </a:srgbClr>
                  </a:solidFill>
                  <a:prstDash val="solid"/>
                  <a:bevel/>
                </a:ln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sz="1400" spc="-270" dirty="0"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400" spc="-110" dirty="0">
                <a:ln w="5103" cap="flat" cmpd="sng">
                  <a:solidFill>
                    <a:srgbClr val="181717">
                      <a:alpha val="100000"/>
                    </a:srgbClr>
                  </a:solidFill>
                  <a:prstDash val="solid"/>
                  <a:bevel/>
                </a:ln>
                <a:solidFill>
                  <a:srgbClr val="181717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</a:t>
            </a:r>
            <a:r>
              <a:rPr sz="1400" spc="-30" dirty="0">
                <a:solidFill>
                  <a:srgbClr val="181717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400" spc="-110" dirty="0">
                <a:ln w="5103" cap="flat" cmpd="sng">
                  <a:solidFill>
                    <a:srgbClr val="181717">
                      <a:alpha val="100000"/>
                    </a:srgbClr>
                  </a:solidFill>
                  <a:prstDash val="solid"/>
                  <a:bevel/>
                </a:ln>
                <a:solidFill>
                  <a:srgbClr val="181717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6</a:t>
            </a:r>
            <a:r>
              <a:rPr sz="1400" spc="10" dirty="0">
                <a:solidFill>
                  <a:srgbClr val="181717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400" spc="-110" dirty="0">
                <a:ln w="5103" cap="flat" cmpd="sng">
                  <a:solidFill>
                    <a:srgbClr val="181717">
                      <a:alpha val="100000"/>
                    </a:srgbClr>
                  </a:solidFill>
                  <a:prstDash val="solid"/>
                  <a:bevel/>
                </a:ln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号</a:t>
            </a:r>
            <a:r>
              <a:rPr sz="1400" spc="-370" dirty="0"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400" spc="-110" dirty="0">
                <a:ln w="5103" cap="flat" cmpd="sng">
                  <a:solidFill>
                    <a:srgbClr val="181717">
                      <a:alpha val="100000"/>
                    </a:srgbClr>
                  </a:solidFill>
                  <a:prstDash val="solid"/>
                  <a:bevel/>
                </a:ln>
                <a:solidFill>
                  <a:srgbClr val="181717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-</a:t>
            </a:r>
            <a:r>
              <a:rPr sz="1400" spc="0" dirty="0">
                <a:solidFill>
                  <a:srgbClr val="181717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400" spc="-110" dirty="0">
                <a:ln w="5103" cap="flat" cmpd="sng">
                  <a:solidFill>
                    <a:srgbClr val="181717">
                      <a:alpha val="100000"/>
                    </a:srgbClr>
                  </a:solidFill>
                  <a:prstDash val="solid"/>
                  <a:bevel/>
                </a:ln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月</a:t>
            </a:r>
            <a:r>
              <a:rPr sz="1400" spc="-340" dirty="0"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400" spc="-110" dirty="0">
                <a:ln w="5103" cap="flat" cmpd="sng">
                  <a:solidFill>
                    <a:srgbClr val="181717">
                      <a:alpha val="100000"/>
                    </a:srgbClr>
                  </a:solidFill>
                  <a:prstDash val="solid"/>
                  <a:bevel/>
                </a:ln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底</a:t>
            </a:r>
            <a:r>
              <a:rPr sz="1400" spc="-340" dirty="0"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400" spc="-110" dirty="0">
                <a:ln w="5103" cap="flat" cmpd="sng">
                  <a:solidFill>
                    <a:srgbClr val="181717">
                      <a:alpha val="100000"/>
                    </a:srgbClr>
                  </a:solidFill>
                  <a:prstDash val="solid"/>
                  <a:bevel/>
                </a:ln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整</a:t>
            </a:r>
            <a:r>
              <a:rPr sz="1400" spc="-320" dirty="0"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400" spc="-110" dirty="0">
                <a:ln w="5103" cap="flat" cmpd="sng">
                  <a:solidFill>
                    <a:srgbClr val="181717">
                      <a:alpha val="100000"/>
                    </a:srgbClr>
                  </a:solidFill>
                  <a:prstDash val="solid"/>
                  <a:bevel/>
                </a:ln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理</a:t>
            </a:r>
            <a:r>
              <a:rPr sz="1400" spc="-340" dirty="0"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400" spc="-110" dirty="0">
                <a:ln w="5103" cap="flat" cmpd="sng">
                  <a:solidFill>
                    <a:srgbClr val="181717">
                      <a:alpha val="100000"/>
                    </a:srgbClr>
                  </a:solidFill>
                  <a:prstDash val="solid"/>
                  <a:bevel/>
                </a:ln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粘</a:t>
            </a:r>
            <a:r>
              <a:rPr sz="1400" spc="-320" dirty="0"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400" spc="-110" dirty="0">
                <a:ln w="5103" cap="flat" cmpd="sng">
                  <a:solidFill>
                    <a:srgbClr val="181717">
                      <a:alpha val="100000"/>
                    </a:srgbClr>
                  </a:solidFill>
                  <a:prstDash val="solid"/>
                  <a:bevel/>
                </a:ln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贴</a:t>
            </a:r>
            <a:r>
              <a:rPr sz="1400" spc="-310" dirty="0"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400" spc="-110" dirty="0">
                <a:ln w="5103" cap="flat" cmpd="sng">
                  <a:solidFill>
                    <a:srgbClr val="181717">
                      <a:alpha val="100000"/>
                    </a:srgbClr>
                  </a:solidFill>
                  <a:prstDash val="solid"/>
                  <a:bevel/>
                </a:ln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凭</a:t>
            </a:r>
            <a:r>
              <a:rPr sz="1400" spc="-340" dirty="0"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400" spc="-110" dirty="0">
                <a:ln w="5103" cap="flat" cmpd="sng">
                  <a:solidFill>
                    <a:srgbClr val="181717">
                      <a:alpha val="100000"/>
                    </a:srgbClr>
                  </a:solidFill>
                  <a:prstDash val="solid"/>
                  <a:bevel/>
                </a:ln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证</a:t>
            </a:r>
            <a:r>
              <a:rPr sz="1400" spc="-400" dirty="0"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400" spc="-110" dirty="0">
                <a:ln w="5103" cap="flat" cmpd="sng">
                  <a:solidFill>
                    <a:srgbClr val="181717">
                      <a:alpha val="100000"/>
                    </a:srgbClr>
                  </a:solidFill>
                  <a:prstDash val="solid"/>
                  <a:bevel/>
                </a:ln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；</a:t>
            </a:r>
            <a:endParaRPr lang="en-US" altLang="en-US" sz="1400" dirty="0"/>
          </a:p>
          <a:p>
            <a:pPr algn="r" rtl="0" eaLnBrk="0">
              <a:lnSpc>
                <a:spcPts val="2520"/>
              </a:lnSpc>
            </a:pPr>
            <a:r>
              <a:rPr sz="1400" spc="-150" dirty="0">
                <a:ln w="5103" cap="flat" cmpd="sng">
                  <a:solidFill>
                    <a:srgbClr val="181717">
                      <a:alpha val="100000"/>
                    </a:srgbClr>
                  </a:solidFill>
                  <a:prstDash val="solid"/>
                  <a:bevel/>
                </a:ln>
                <a:solidFill>
                  <a:srgbClr val="181717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3</a:t>
            </a:r>
            <a:r>
              <a:rPr sz="1400" spc="-150" dirty="0">
                <a:solidFill>
                  <a:srgbClr val="181717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400" spc="-150" dirty="0">
                <a:ln w="5103" cap="flat" cmpd="sng">
                  <a:solidFill>
                    <a:srgbClr val="181717">
                      <a:alpha val="100000"/>
                    </a:srgbClr>
                  </a:solidFill>
                  <a:prstDash val="solid"/>
                  <a:bevel/>
                </a:ln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sz="1400" spc="-150" dirty="0"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400" spc="-150" dirty="0">
                <a:ln w="5103" cap="flat" cmpd="sng">
                  <a:solidFill>
                    <a:srgbClr val="181717">
                      <a:alpha val="100000"/>
                    </a:srgbClr>
                  </a:solidFill>
                  <a:prstDash val="solid"/>
                  <a:bevel/>
                </a:ln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解</a:t>
            </a:r>
            <a:r>
              <a:rPr sz="1400" spc="-150" dirty="0"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400" spc="-150" dirty="0">
                <a:ln w="5103" cap="flat" cmpd="sng">
                  <a:solidFill>
                    <a:srgbClr val="181717">
                      <a:alpha val="100000"/>
                    </a:srgbClr>
                  </a:solidFill>
                  <a:prstDash val="solid"/>
                  <a:bevel/>
                </a:ln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决</a:t>
            </a:r>
            <a:r>
              <a:rPr sz="1400" spc="-150" dirty="0"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400" spc="-150" dirty="0">
                <a:ln w="5103" cap="flat" cmpd="sng">
                  <a:solidFill>
                    <a:srgbClr val="181717">
                      <a:alpha val="100000"/>
                    </a:srgbClr>
                  </a:solidFill>
                  <a:prstDash val="solid"/>
                  <a:bevel/>
                </a:ln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客</a:t>
            </a:r>
            <a:r>
              <a:rPr sz="1400" spc="-150" dirty="0"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400" spc="-150" dirty="0">
                <a:ln w="5103" cap="flat" cmpd="sng">
                  <a:solidFill>
                    <a:srgbClr val="181717">
                      <a:alpha val="100000"/>
                    </a:srgbClr>
                  </a:solidFill>
                  <a:prstDash val="solid"/>
                  <a:bevel/>
                </a:ln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户其</a:t>
            </a:r>
            <a:r>
              <a:rPr sz="1400" spc="-150" dirty="0"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400" spc="-150" dirty="0">
                <a:ln w="5103" cap="flat" cmpd="sng">
                  <a:solidFill>
                    <a:srgbClr val="181717">
                      <a:alpha val="100000"/>
                    </a:srgbClr>
                  </a:solidFill>
                  <a:prstDash val="solid"/>
                  <a:bevel/>
                </a:ln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他</a:t>
            </a:r>
            <a:r>
              <a:rPr sz="1400" spc="-150" dirty="0"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400" spc="-150" dirty="0">
                <a:ln w="5103" cap="flat" cmpd="sng">
                  <a:solidFill>
                    <a:srgbClr val="181717">
                      <a:alpha val="100000"/>
                    </a:srgbClr>
                  </a:solidFill>
                  <a:prstDash val="solid"/>
                  <a:bevel/>
                </a:ln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财</a:t>
            </a:r>
            <a:r>
              <a:rPr sz="1400" spc="-150" dirty="0"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400" spc="-150" dirty="0">
                <a:ln w="5103" cap="flat" cmpd="sng">
                  <a:solidFill>
                    <a:srgbClr val="181717">
                      <a:alpha val="100000"/>
                    </a:srgbClr>
                  </a:solidFill>
                  <a:prstDash val="solid"/>
                  <a:bevel/>
                </a:ln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税</a:t>
            </a:r>
            <a:r>
              <a:rPr sz="1400" spc="-150" dirty="0"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400" spc="-150" dirty="0">
                <a:ln w="5103" cap="flat" cmpd="sng">
                  <a:solidFill>
                    <a:srgbClr val="181717">
                      <a:alpha val="100000"/>
                    </a:srgbClr>
                  </a:solidFill>
                  <a:prstDash val="solid"/>
                  <a:bevel/>
                </a:ln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问</a:t>
            </a:r>
            <a:r>
              <a:rPr sz="1400" spc="-150" dirty="0"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400" spc="-150" dirty="0">
                <a:ln w="5103" cap="flat" cmpd="sng">
                  <a:solidFill>
                    <a:srgbClr val="181717">
                      <a:alpha val="100000"/>
                    </a:srgbClr>
                  </a:solidFill>
                  <a:prstDash val="solid"/>
                  <a:bevel/>
                </a:ln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题</a:t>
            </a:r>
            <a:r>
              <a:rPr sz="1400" spc="-150" dirty="0"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400" spc="-120" dirty="0">
                <a:ln w="5103" cap="flat" cmpd="sng">
                  <a:solidFill>
                    <a:srgbClr val="181717">
                      <a:alpha val="100000"/>
                    </a:srgbClr>
                  </a:solidFill>
                  <a:prstDash val="solid"/>
                  <a:bevel/>
                </a:ln>
                <a:solidFill>
                  <a:srgbClr val="18171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lang="en-US" altLang="en-US" sz="1400" dirty="0"/>
          </a:p>
        </p:txBody>
      </p:sp>
      <p:grpSp>
        <p:nvGrpSpPr>
          <p:cNvPr id="14" name="group 14"/>
          <p:cNvGrpSpPr/>
          <p:nvPr/>
        </p:nvGrpSpPr>
        <p:grpSpPr>
          <a:xfrm rot="21600000">
            <a:off x="8856585" y="817054"/>
            <a:ext cx="2605405" cy="469900"/>
            <a:chOff x="0" y="0"/>
            <a:chExt cx="2605405" cy="469900"/>
          </a:xfrm>
        </p:grpSpPr>
        <p:pic>
          <p:nvPicPr>
            <p:cNvPr id="373" name="picture 37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600000">
              <a:off x="0" y="0"/>
              <a:ext cx="2605405" cy="469900"/>
            </a:xfrm>
            <a:prstGeom prst="rect">
              <a:avLst/>
            </a:prstGeom>
          </p:spPr>
        </p:pic>
        <p:sp>
          <p:nvSpPr>
            <p:cNvPr id="374" name="textbox 374"/>
            <p:cNvSpPr/>
            <p:nvPr/>
          </p:nvSpPr>
          <p:spPr>
            <a:xfrm>
              <a:off x="-12700" y="-12700"/>
              <a:ext cx="2631439" cy="521969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19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9000"/>
                </a:lnSpc>
              </a:pPr>
              <a:endParaRPr lang="en-US" altLang="en-US" sz="100" dirty="0"/>
            </a:p>
            <a:p>
              <a:pPr marL="119380" algn="l" rtl="0" eaLnBrk="0">
                <a:lnSpc>
                  <a:spcPct val="100000"/>
                </a:lnSpc>
              </a:pPr>
              <a:r>
                <a:rPr sz="1500" spc="-20" dirty="0">
                  <a:solidFill>
                    <a:srgbClr val="181717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工</a:t>
              </a:r>
              <a:r>
                <a:rPr sz="1500" spc="-300" dirty="0">
                  <a:solidFill>
                    <a:srgbClr val="181717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 </a:t>
              </a:r>
              <a:r>
                <a:rPr sz="1500" spc="-20" dirty="0">
                  <a:solidFill>
                    <a:srgbClr val="181717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作</a:t>
              </a:r>
              <a:r>
                <a:rPr sz="1500" spc="-380" dirty="0">
                  <a:solidFill>
                    <a:srgbClr val="181717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 </a:t>
              </a:r>
              <a:r>
                <a:rPr sz="1500" spc="-20" dirty="0">
                  <a:solidFill>
                    <a:srgbClr val="181717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地</a:t>
              </a:r>
              <a:r>
                <a:rPr sz="1500" spc="-310" dirty="0">
                  <a:solidFill>
                    <a:srgbClr val="181717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 </a:t>
              </a:r>
              <a:r>
                <a:rPr sz="1500" spc="-20" dirty="0">
                  <a:solidFill>
                    <a:srgbClr val="181717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点</a:t>
              </a:r>
              <a:r>
                <a:rPr sz="1500" spc="-240" dirty="0">
                  <a:solidFill>
                    <a:srgbClr val="181717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 </a:t>
              </a:r>
              <a:r>
                <a:rPr sz="1500" spc="-20" dirty="0">
                  <a:solidFill>
                    <a:srgbClr val="181717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：</a:t>
              </a:r>
              <a:r>
                <a:rPr sz="1500" spc="-290" dirty="0">
                  <a:solidFill>
                    <a:srgbClr val="181717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 </a:t>
              </a:r>
              <a:r>
                <a:rPr lang="zh-CN" altLang="en-US" sz="1500" spc="-20" dirty="0" smtClean="0">
                  <a:solidFill>
                    <a:srgbClr val="181717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上海</a:t>
              </a:r>
              <a:endParaRPr lang="en-US" altLang="en-US" sz="1500" dirty="0"/>
            </a:p>
          </p:txBody>
        </p:sp>
      </p:grpSp>
      <p:grpSp>
        <p:nvGrpSpPr>
          <p:cNvPr id="16" name="group 16"/>
          <p:cNvGrpSpPr/>
          <p:nvPr/>
        </p:nvGrpSpPr>
        <p:grpSpPr>
          <a:xfrm rot="21600000">
            <a:off x="2779179" y="781316"/>
            <a:ext cx="2444749" cy="469900"/>
            <a:chOff x="0" y="0"/>
            <a:chExt cx="2444749" cy="469900"/>
          </a:xfrm>
        </p:grpSpPr>
        <p:pic>
          <p:nvPicPr>
            <p:cNvPr id="375" name="picture 37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600000">
              <a:off x="0" y="0"/>
              <a:ext cx="2444749" cy="469900"/>
            </a:xfrm>
            <a:prstGeom prst="rect">
              <a:avLst/>
            </a:prstGeom>
          </p:spPr>
        </p:pic>
        <p:sp>
          <p:nvSpPr>
            <p:cNvPr id="376" name="textbox 376"/>
            <p:cNvSpPr/>
            <p:nvPr/>
          </p:nvSpPr>
          <p:spPr>
            <a:xfrm>
              <a:off x="-12700" y="-12700"/>
              <a:ext cx="2470150" cy="521969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26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000"/>
                </a:lnSpc>
              </a:pPr>
              <a:endParaRPr lang="en-US" altLang="en-US" sz="100" dirty="0"/>
            </a:p>
            <a:p>
              <a:pPr marL="119380" algn="l" rtl="0" eaLnBrk="0">
                <a:lnSpc>
                  <a:spcPct val="100000"/>
                </a:lnSpc>
              </a:pPr>
              <a:r>
                <a:rPr sz="1500" spc="-150" dirty="0">
                  <a:solidFill>
                    <a:srgbClr val="181717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工 作 地 点 ： </a:t>
              </a:r>
              <a:r>
                <a:rPr lang="zh-CN" altLang="en-US" sz="1500" spc="-150" dirty="0" smtClean="0">
                  <a:solidFill>
                    <a:srgbClr val="181717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上海</a:t>
              </a:r>
              <a:endParaRPr lang="en-US" altLang="en-US" sz="1500" dirty="0"/>
            </a:p>
          </p:txBody>
        </p:sp>
      </p:grpSp>
      <p:sp>
        <p:nvSpPr>
          <p:cNvPr id="377" name="textbox 377"/>
          <p:cNvSpPr/>
          <p:nvPr/>
        </p:nvSpPr>
        <p:spPr>
          <a:xfrm>
            <a:off x="693397" y="764272"/>
            <a:ext cx="2047239" cy="59944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02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6000"/>
              </a:lnSpc>
              <a:spcBef>
                <a:spcPts val="0"/>
              </a:spcBef>
            </a:pPr>
            <a:r>
              <a:rPr sz="3900" spc="80" dirty="0">
                <a:ln w="14510" cap="flat" cmpd="sng">
                  <a:solidFill>
                    <a:srgbClr val="262626">
                      <a:alpha val="100000"/>
                    </a:srgbClr>
                  </a:solidFill>
                  <a:prstDash val="solid"/>
                  <a:beve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会计助</a:t>
            </a:r>
            <a:r>
              <a:rPr sz="3900" spc="70" dirty="0">
                <a:ln w="14510" cap="flat" cmpd="sng">
                  <a:solidFill>
                    <a:srgbClr val="262626">
                      <a:alpha val="100000"/>
                    </a:srgbClr>
                  </a:solidFill>
                  <a:prstDash val="solid"/>
                  <a:beve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理</a:t>
            </a:r>
            <a:endParaRPr lang="en-US" altLang="en-US" sz="3900" dirty="0"/>
          </a:p>
        </p:txBody>
      </p:sp>
      <p:sp>
        <p:nvSpPr>
          <p:cNvPr id="378" name="textbox 378"/>
          <p:cNvSpPr/>
          <p:nvPr/>
        </p:nvSpPr>
        <p:spPr>
          <a:xfrm>
            <a:off x="6771329" y="757795"/>
            <a:ext cx="2019300" cy="60325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9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7000"/>
              </a:lnSpc>
            </a:pPr>
            <a:r>
              <a:rPr sz="3900" spc="30" dirty="0">
                <a:ln w="14510" cap="flat" cmpd="sng">
                  <a:solidFill>
                    <a:srgbClr val="262626">
                      <a:alpha val="100000"/>
                    </a:srgbClr>
                  </a:solidFill>
                  <a:prstDash val="solid"/>
                  <a:beve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审计助</a:t>
            </a:r>
            <a:r>
              <a:rPr sz="3900" spc="0" dirty="0">
                <a:ln w="14510" cap="flat" cmpd="sng">
                  <a:solidFill>
                    <a:srgbClr val="262626">
                      <a:alpha val="100000"/>
                    </a:srgbClr>
                  </a:solidFill>
                  <a:prstDash val="solid"/>
                  <a:beve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理</a:t>
            </a:r>
            <a:endParaRPr lang="en-US" altLang="en-US" sz="3900" dirty="0"/>
          </a:p>
        </p:txBody>
      </p:sp>
      <p:pic>
        <p:nvPicPr>
          <p:cNvPr id="379" name="picture 37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5967729" y="185419"/>
            <a:ext cx="118110" cy="6410960"/>
          </a:xfrm>
          <a:prstGeom prst="rect">
            <a:avLst/>
          </a:prstGeom>
        </p:spPr>
      </p:pic>
      <p:sp>
        <p:nvSpPr>
          <p:cNvPr id="380" name="textbox 380"/>
          <p:cNvSpPr/>
          <p:nvPr/>
        </p:nvSpPr>
        <p:spPr>
          <a:xfrm>
            <a:off x="8616185" y="277157"/>
            <a:ext cx="3274695" cy="17526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5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1000" spc="7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中</a:t>
            </a:r>
            <a:r>
              <a:rPr sz="1000" spc="7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7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企</a:t>
            </a:r>
            <a:r>
              <a:rPr sz="1000" spc="7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7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盈</a:t>
            </a:r>
            <a:r>
              <a:rPr sz="1000" spc="7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7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飞</a:t>
            </a:r>
            <a:r>
              <a:rPr sz="1000" spc="7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</a:t>
            </a:r>
            <a:r>
              <a:rPr sz="1000" spc="7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(</a:t>
            </a:r>
            <a:r>
              <a:rPr sz="1000" spc="7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7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北</a:t>
            </a:r>
            <a:r>
              <a:rPr sz="1000" spc="7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7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京</a:t>
            </a:r>
            <a:r>
              <a:rPr sz="1000" spc="7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7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)</a:t>
            </a:r>
            <a:r>
              <a:rPr sz="1000" spc="7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</a:t>
            </a:r>
            <a:r>
              <a:rPr sz="1000" spc="7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会</a:t>
            </a:r>
            <a:r>
              <a:rPr sz="1000" spc="7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7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计</a:t>
            </a:r>
            <a:r>
              <a:rPr sz="1000" spc="7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7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服</a:t>
            </a:r>
            <a:r>
              <a:rPr sz="1000" spc="7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7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务</a:t>
            </a:r>
            <a:r>
              <a:rPr sz="1000" spc="7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7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有</a:t>
            </a:r>
            <a:r>
              <a:rPr sz="1000" spc="7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7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限</a:t>
            </a:r>
            <a:r>
              <a:rPr sz="1000" spc="7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1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公</a:t>
            </a:r>
            <a:r>
              <a:rPr sz="1000" spc="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司</a:t>
            </a:r>
            <a:endParaRPr lang="en-US" altLang="en-US" sz="1000" dirty="0"/>
          </a:p>
        </p:txBody>
      </p:sp>
      <p:sp>
        <p:nvSpPr>
          <p:cNvPr id="381" name="rect"/>
          <p:cNvSpPr/>
          <p:nvPr/>
        </p:nvSpPr>
        <p:spPr>
          <a:xfrm>
            <a:off x="702563" y="1389888"/>
            <a:ext cx="2237232" cy="129540"/>
          </a:xfrm>
          <a:prstGeom prst="rect">
            <a:avLst/>
          </a:prstGeom>
          <a:solidFill>
            <a:srgbClr val="B3DA67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82" name="rect"/>
          <p:cNvSpPr/>
          <p:nvPr/>
        </p:nvSpPr>
        <p:spPr>
          <a:xfrm>
            <a:off x="6807707" y="1395983"/>
            <a:ext cx="2235707" cy="129540"/>
          </a:xfrm>
          <a:prstGeom prst="rect">
            <a:avLst/>
          </a:prstGeom>
          <a:solidFill>
            <a:srgbClr val="B3DA67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textbox 387"/>
          <p:cNvSpPr/>
          <p:nvPr/>
        </p:nvSpPr>
        <p:spPr>
          <a:xfrm>
            <a:off x="1294460" y="1010502"/>
            <a:ext cx="10019030" cy="60960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marL="12700" indent="258445" algn="l" rtl="0" eaLnBrk="0">
              <a:lnSpc>
                <a:spcPct val="96000"/>
              </a:lnSpc>
            </a:pPr>
            <a:r>
              <a:rPr sz="2000" spc="-110" dirty="0" err="1" smtClean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为学生准备温馨的住所</a:t>
            </a:r>
            <a:r>
              <a:rPr sz="2000" spc="-1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  </a:t>
            </a:r>
            <a:r>
              <a:rPr sz="2000" spc="-11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宿舍</a:t>
            </a:r>
            <a:r>
              <a:rPr lang="en-US" sz="2000" spc="-11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lang="en-US" altLang="zh-CN" sz="2000" spc="-11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—</a:t>
            </a:r>
            <a:r>
              <a:rPr sz="2000" spc="-110" dirty="0" smtClean="0">
                <a:solidFill>
                  <a:srgbClr val="000000">
                    <a:alpha val="100000"/>
                  </a:srgbClr>
                </a:solidFill>
                <a:latin typeface="Calibri" panose="020F0502020204030204"/>
                <a:ea typeface="Calibri" panose="020F0502020204030204"/>
                <a:cs typeface="Calibri" panose="020F0502020204030204"/>
              </a:rPr>
              <a:t>6</a:t>
            </a:r>
            <a:r>
              <a:rPr sz="2000" spc="-11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人间</a:t>
            </a:r>
            <a:r>
              <a:rPr sz="2000" spc="-1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  独立卫浴， </a:t>
            </a:r>
            <a:r>
              <a:rPr lang="zh-CN" altLang="en-US" sz="2000" spc="-11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洗衣机、</a:t>
            </a:r>
            <a:r>
              <a:rPr sz="2000" spc="-11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2000" spc="-110" dirty="0">
                <a:solidFill>
                  <a:srgbClr val="000000">
                    <a:alpha val="100000"/>
                  </a:srgbClr>
                </a:solidFill>
                <a:latin typeface="Calibri" panose="020F0502020204030204"/>
                <a:ea typeface="Calibri" panose="020F0502020204030204"/>
                <a:cs typeface="Calibri" panose="020F0502020204030204"/>
              </a:rPr>
              <a:t>24</a:t>
            </a:r>
            <a:r>
              <a:rPr sz="2000" spc="-11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小时热</a:t>
            </a:r>
            <a:r>
              <a:rPr lang="zh-CN" altLang="en-US" sz="2000" spc="-110" dirty="0" smtClean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水。</a:t>
            </a:r>
            <a:endParaRPr lang="en-US" altLang="en-US" sz="2000" dirty="0"/>
          </a:p>
        </p:txBody>
      </p:sp>
      <p:sp>
        <p:nvSpPr>
          <p:cNvPr id="388" name="textbox 388"/>
          <p:cNvSpPr/>
          <p:nvPr/>
        </p:nvSpPr>
        <p:spPr>
          <a:xfrm>
            <a:off x="869746" y="391159"/>
            <a:ext cx="2760345" cy="52196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6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3000"/>
              </a:lnSpc>
            </a:pPr>
            <a:r>
              <a:rPr sz="3500" spc="90" dirty="0">
                <a:solidFill>
                  <a:srgbClr val="06A0D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宿舍环境示</a:t>
            </a:r>
            <a:r>
              <a:rPr sz="3500" spc="80" dirty="0">
                <a:solidFill>
                  <a:srgbClr val="06A0D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例</a:t>
            </a:r>
            <a:endParaRPr lang="en-US" altLang="en-US" sz="3500" dirty="0"/>
          </a:p>
        </p:txBody>
      </p:sp>
      <p:sp>
        <p:nvSpPr>
          <p:cNvPr id="389" name="textbox 389"/>
          <p:cNvSpPr/>
          <p:nvPr/>
        </p:nvSpPr>
        <p:spPr>
          <a:xfrm>
            <a:off x="8616185" y="277157"/>
            <a:ext cx="3274695" cy="17526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5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1000" spc="7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中</a:t>
            </a:r>
            <a:r>
              <a:rPr sz="1000" spc="7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7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企</a:t>
            </a:r>
            <a:r>
              <a:rPr sz="1000" spc="7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7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盈</a:t>
            </a:r>
            <a:r>
              <a:rPr sz="1000" spc="7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7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飞</a:t>
            </a:r>
            <a:r>
              <a:rPr sz="1000" spc="7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</a:t>
            </a:r>
            <a:r>
              <a:rPr sz="1000" spc="7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(</a:t>
            </a:r>
            <a:r>
              <a:rPr sz="1000" spc="7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7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北</a:t>
            </a:r>
            <a:r>
              <a:rPr sz="1000" spc="7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7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京</a:t>
            </a:r>
            <a:r>
              <a:rPr sz="1000" spc="7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7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)</a:t>
            </a:r>
            <a:r>
              <a:rPr sz="1000" spc="7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</a:t>
            </a:r>
            <a:r>
              <a:rPr sz="1000" spc="7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会</a:t>
            </a:r>
            <a:r>
              <a:rPr sz="1000" spc="7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7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计</a:t>
            </a:r>
            <a:r>
              <a:rPr sz="1000" spc="7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7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服</a:t>
            </a:r>
            <a:r>
              <a:rPr sz="1000" spc="7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7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务</a:t>
            </a:r>
            <a:r>
              <a:rPr sz="1000" spc="7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7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有</a:t>
            </a:r>
            <a:r>
              <a:rPr sz="1000" spc="7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7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限</a:t>
            </a:r>
            <a:r>
              <a:rPr sz="1000" spc="7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1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公</a:t>
            </a:r>
            <a:r>
              <a:rPr sz="1000" spc="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司</a:t>
            </a:r>
            <a:endParaRPr lang="en-US" altLang="en-US" sz="1000" dirty="0"/>
          </a:p>
        </p:txBody>
      </p:sp>
      <p:sp>
        <p:nvSpPr>
          <p:cNvPr id="390" name="textbox 390"/>
          <p:cNvSpPr/>
          <p:nvPr/>
        </p:nvSpPr>
        <p:spPr>
          <a:xfrm>
            <a:off x="8095284" y="1969617"/>
            <a:ext cx="934085" cy="28511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4000"/>
              </a:lnSpc>
            </a:pPr>
            <a:endParaRPr lang="en-US" altLang="en-US" sz="100" dirty="0"/>
          </a:p>
          <a:p>
            <a:pPr marL="12700" algn="l" rtl="0" eaLnBrk="0">
              <a:lnSpc>
                <a:spcPct val="100000"/>
              </a:lnSpc>
            </a:pPr>
            <a:endParaRPr lang="en-US" altLang="en-US" sz="1700" dirty="0"/>
          </a:p>
        </p:txBody>
      </p:sp>
      <p:sp>
        <p:nvSpPr>
          <p:cNvPr id="391" name="textbox 391"/>
          <p:cNvSpPr/>
          <p:nvPr/>
        </p:nvSpPr>
        <p:spPr>
          <a:xfrm>
            <a:off x="2482164" y="1969617"/>
            <a:ext cx="933450" cy="28384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8000"/>
              </a:lnSpc>
            </a:pPr>
            <a:endParaRPr lang="en-US" altLang="en-US" sz="100" dirty="0"/>
          </a:p>
          <a:p>
            <a:pPr marL="12700" algn="l" rtl="0" eaLnBrk="0">
              <a:lnSpc>
                <a:spcPct val="100000"/>
              </a:lnSpc>
            </a:pPr>
            <a:r>
              <a:rPr sz="1700" spc="90" dirty="0">
                <a:ln w="6537" cap="flat" cmpd="sng">
                  <a:solidFill>
                    <a:srgbClr val="00B0F0">
                      <a:alpha val="100000"/>
                    </a:srgbClr>
                  </a:solidFill>
                  <a:prstDash val="solid"/>
                  <a:bevel/>
                </a:ln>
                <a:solidFill>
                  <a:srgbClr val="00B0F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宿舍环</a:t>
            </a:r>
            <a:r>
              <a:rPr sz="1700" spc="70" dirty="0">
                <a:ln w="6537" cap="flat" cmpd="sng">
                  <a:solidFill>
                    <a:srgbClr val="00B0F0">
                      <a:alpha val="100000"/>
                    </a:srgbClr>
                  </a:solidFill>
                  <a:prstDash val="solid"/>
                  <a:bevel/>
                </a:ln>
                <a:solidFill>
                  <a:srgbClr val="00B0F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境</a:t>
            </a:r>
            <a:endParaRPr lang="en-US" altLang="en-US" sz="17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14" y="2533690"/>
            <a:ext cx="3166277" cy="422005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891" y="2381289"/>
            <a:ext cx="3322722" cy="44285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521" y="2484026"/>
            <a:ext cx="3165561" cy="422157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3259835" y="0"/>
            <a:ext cx="5671756" cy="3468623"/>
          </a:xfrm>
          <a:prstGeom prst="rect">
            <a:avLst/>
          </a:prstGeom>
        </p:spPr>
      </p:pic>
      <p:sp>
        <p:nvSpPr>
          <p:cNvPr id="6" name="textbox 6"/>
          <p:cNvSpPr/>
          <p:nvPr/>
        </p:nvSpPr>
        <p:spPr>
          <a:xfrm>
            <a:off x="5194046" y="3754449"/>
            <a:ext cx="1829435" cy="77724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8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7000"/>
              </a:lnSpc>
            </a:pPr>
            <a:r>
              <a:rPr sz="3500" spc="6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企业简</a:t>
            </a:r>
            <a:r>
              <a:rPr sz="3500" spc="2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介</a:t>
            </a:r>
            <a:endParaRPr lang="en-US" altLang="en-US" sz="3500" dirty="0"/>
          </a:p>
          <a:p>
            <a:pPr marL="146050" algn="l" rtl="0" eaLnBrk="0">
              <a:lnSpc>
                <a:spcPct val="98000"/>
              </a:lnSpc>
              <a:spcBef>
                <a:spcPts val="85"/>
              </a:spcBef>
            </a:pPr>
            <a:r>
              <a:rPr sz="1500" spc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Company</a:t>
            </a:r>
            <a:r>
              <a:rPr sz="1500" spc="69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500" spc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profile</a:t>
            </a:r>
            <a:endParaRPr lang="en-US" altLang="en-US" sz="1500" dirty="0"/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5885179" y="5508625"/>
            <a:ext cx="421004" cy="421004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picture 39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3259835" y="0"/>
            <a:ext cx="5671756" cy="3468623"/>
          </a:xfrm>
          <a:prstGeom prst="rect">
            <a:avLst/>
          </a:prstGeom>
        </p:spPr>
      </p:pic>
      <p:sp>
        <p:nvSpPr>
          <p:cNvPr id="393" name="textbox 393"/>
          <p:cNvSpPr/>
          <p:nvPr/>
        </p:nvSpPr>
        <p:spPr>
          <a:xfrm>
            <a:off x="4060773" y="3774541"/>
            <a:ext cx="4124325" cy="52070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8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3000"/>
              </a:lnSpc>
            </a:pPr>
            <a:r>
              <a:rPr lang="en-US" sz="3500" spc="9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</a:t>
            </a:r>
            <a:r>
              <a:rPr sz="3500" spc="9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实习生展</a:t>
            </a:r>
            <a:r>
              <a:rPr sz="3500" spc="5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示</a:t>
            </a:r>
            <a:endParaRPr lang="en-US" altLang="en-US" sz="3500" dirty="0"/>
          </a:p>
        </p:txBody>
      </p:sp>
      <p:pic>
        <p:nvPicPr>
          <p:cNvPr id="394" name="picture 39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5901309" y="5524500"/>
            <a:ext cx="390144" cy="39014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picture 39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2090927" y="999744"/>
            <a:ext cx="7510271" cy="5420867"/>
          </a:xfrm>
          <a:prstGeom prst="rect">
            <a:avLst/>
          </a:prstGeom>
        </p:spPr>
      </p:pic>
      <p:sp>
        <p:nvSpPr>
          <p:cNvPr id="396" name="textbox 396"/>
          <p:cNvSpPr/>
          <p:nvPr/>
        </p:nvSpPr>
        <p:spPr>
          <a:xfrm>
            <a:off x="2829363" y="271386"/>
            <a:ext cx="5928995" cy="48831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5000"/>
              </a:lnSpc>
            </a:pPr>
            <a:r>
              <a:rPr lang="zh-CN" altLang="en-US" sz="3200" spc="10" dirty="0" smtClean="0">
                <a:ln w="11641" cap="flat" cmpd="sng">
                  <a:solidFill>
                    <a:srgbClr val="000000">
                      <a:alpha val="100000"/>
                    </a:srgbClr>
                  </a:solidFill>
                  <a:prstDash val="solid"/>
                  <a:beve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       学生报到</a:t>
            </a:r>
            <a:endParaRPr lang="en-US" altLang="en-US" sz="32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picture 39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2418587" y="1275588"/>
            <a:ext cx="7591044" cy="4815840"/>
          </a:xfrm>
          <a:prstGeom prst="rect">
            <a:avLst/>
          </a:prstGeom>
        </p:spPr>
      </p:pic>
      <p:sp>
        <p:nvSpPr>
          <p:cNvPr id="398" name="textbox 398"/>
          <p:cNvSpPr/>
          <p:nvPr/>
        </p:nvSpPr>
        <p:spPr>
          <a:xfrm>
            <a:off x="2485828" y="296151"/>
            <a:ext cx="6339204" cy="48831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5000"/>
              </a:lnSpc>
            </a:pPr>
            <a:r>
              <a:rPr sz="3200" spc="0" dirty="0" smtClean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3200" spc="0" dirty="0" smtClean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     </a:t>
            </a:r>
            <a:r>
              <a:rPr sz="3200" spc="0" dirty="0" err="1" smtClean="0">
                <a:ln w="11641" cap="flat" cmpd="sng">
                  <a:solidFill>
                    <a:srgbClr val="000000">
                      <a:alpha val="100000"/>
                    </a:srgbClr>
                  </a:solidFill>
                  <a:prstDash val="solid"/>
                  <a:beve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岗前培训</a:t>
            </a:r>
            <a:endParaRPr lang="en-US" altLang="en-US" sz="32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picture 39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469392" y="1359408"/>
            <a:ext cx="3791711" cy="4898135"/>
          </a:xfrm>
          <a:prstGeom prst="rect">
            <a:avLst/>
          </a:prstGeom>
        </p:spPr>
      </p:pic>
      <p:pic>
        <p:nvPicPr>
          <p:cNvPr id="400" name="picture 4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4616195" y="1359408"/>
            <a:ext cx="3820667" cy="4789932"/>
          </a:xfrm>
          <a:prstGeom prst="rect">
            <a:avLst/>
          </a:prstGeom>
        </p:spPr>
      </p:pic>
      <p:pic>
        <p:nvPicPr>
          <p:cNvPr id="401" name="picture 40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8915400" y="1373123"/>
            <a:ext cx="3084576" cy="4695444"/>
          </a:xfrm>
          <a:prstGeom prst="rect">
            <a:avLst/>
          </a:prstGeom>
        </p:spPr>
      </p:pic>
      <p:sp>
        <p:nvSpPr>
          <p:cNvPr id="402" name="textbox 402"/>
          <p:cNvSpPr/>
          <p:nvPr/>
        </p:nvSpPr>
        <p:spPr>
          <a:xfrm>
            <a:off x="3876397" y="371082"/>
            <a:ext cx="4090034" cy="49021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1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5000"/>
              </a:lnSpc>
            </a:pPr>
            <a:r>
              <a:rPr sz="3200" spc="0" dirty="0">
                <a:ln w="11641" cap="flat" cmpd="sng">
                  <a:solidFill>
                    <a:srgbClr val="000000">
                      <a:alpha val="100000"/>
                    </a:srgbClr>
                  </a:solidFill>
                  <a:prstDash val="solid"/>
                  <a:beve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学生岗位展示</a:t>
            </a:r>
            <a:endParaRPr lang="en-US" altLang="en-US" sz="32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picture 40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3429000" y="307847"/>
            <a:ext cx="7786115" cy="6449568"/>
          </a:xfrm>
          <a:prstGeom prst="rect">
            <a:avLst/>
          </a:prstGeom>
        </p:spPr>
      </p:pic>
      <p:sp>
        <p:nvSpPr>
          <p:cNvPr id="404" name="textbox 404"/>
          <p:cNvSpPr/>
          <p:nvPr/>
        </p:nvSpPr>
        <p:spPr>
          <a:xfrm>
            <a:off x="1566045" y="1061084"/>
            <a:ext cx="981075" cy="4515484"/>
          </a:xfrm>
          <a:prstGeom prst="rect">
            <a:avLst/>
          </a:prstGeom>
        </p:spPr>
        <p:txBody>
          <a:bodyPr vert="eaVert" wrap="square" lIns="0" tIns="0" rIns="0" bIns="0"/>
          <a:lstStyle/>
          <a:p>
            <a:pPr algn="l" rtl="0" eaLnBrk="0">
              <a:lnSpc>
                <a:spcPct val="91000"/>
              </a:lnSpc>
            </a:pPr>
            <a:endParaRPr lang="en-US" altLang="en-US" sz="100" dirty="0"/>
          </a:p>
          <a:p>
            <a:pPr marL="1038225" algn="l" rtl="0" eaLnBrk="0">
              <a:lnSpc>
                <a:spcPct val="94000"/>
              </a:lnSpc>
              <a:spcBef>
                <a:spcPts val="165"/>
              </a:spcBef>
            </a:pPr>
            <a:r>
              <a:rPr sz="3200" spc="20" dirty="0">
                <a:ln w="11641" cap="flat" cmpd="sng">
                  <a:solidFill>
                    <a:srgbClr val="00B0F0">
                      <a:alpha val="100000"/>
                    </a:srgbClr>
                  </a:solidFill>
                  <a:prstDash val="solid"/>
                  <a:bevel/>
                </a:ln>
                <a:solidFill>
                  <a:srgbClr val="00B0F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实习学生</a:t>
            </a:r>
            <a:r>
              <a:rPr sz="3200" spc="0" dirty="0">
                <a:ln w="11641" cap="flat" cmpd="sng">
                  <a:solidFill>
                    <a:srgbClr val="00B0F0">
                      <a:alpha val="100000"/>
                    </a:srgbClr>
                  </a:solidFill>
                  <a:prstDash val="solid"/>
                  <a:bevel/>
                </a:ln>
                <a:solidFill>
                  <a:srgbClr val="00B0F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心得</a:t>
            </a:r>
            <a:endParaRPr lang="en-US" altLang="en-US" sz="32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picture 4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0"/>
            <a:ext cx="1096670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picture 40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5586983" y="4026408"/>
            <a:ext cx="5675375" cy="2755391"/>
          </a:xfrm>
          <a:prstGeom prst="rect">
            <a:avLst/>
          </a:prstGeom>
        </p:spPr>
      </p:pic>
      <p:pic>
        <p:nvPicPr>
          <p:cNvPr id="407" name="picture 40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1246631" y="937259"/>
            <a:ext cx="5216652" cy="2877311"/>
          </a:xfrm>
          <a:prstGeom prst="rect">
            <a:avLst/>
          </a:prstGeom>
        </p:spPr>
      </p:pic>
      <p:pic>
        <p:nvPicPr>
          <p:cNvPr id="408" name="picture 40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6894195" y="885825"/>
            <a:ext cx="4733290" cy="2928620"/>
          </a:xfrm>
          <a:prstGeom prst="rect">
            <a:avLst/>
          </a:prstGeom>
        </p:spPr>
      </p:pic>
      <p:pic>
        <p:nvPicPr>
          <p:cNvPr id="409" name="picture 40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973836" y="4169664"/>
            <a:ext cx="4366259" cy="2613660"/>
          </a:xfrm>
          <a:prstGeom prst="rect">
            <a:avLst/>
          </a:prstGeom>
        </p:spPr>
      </p:pic>
      <p:pic>
        <p:nvPicPr>
          <p:cNvPr id="410" name="picture 4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11310619" y="5274513"/>
            <a:ext cx="881380" cy="1583486"/>
          </a:xfrm>
          <a:prstGeom prst="rect">
            <a:avLst/>
          </a:prstGeom>
        </p:spPr>
      </p:pic>
      <p:sp>
        <p:nvSpPr>
          <p:cNvPr id="411" name="textbox 411"/>
          <p:cNvSpPr/>
          <p:nvPr/>
        </p:nvSpPr>
        <p:spPr>
          <a:xfrm>
            <a:off x="966272" y="358382"/>
            <a:ext cx="1605280" cy="49021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1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5000"/>
              </a:lnSpc>
            </a:pPr>
            <a:r>
              <a:rPr sz="3200" spc="-100" dirty="0">
                <a:ln w="11641" cap="flat" cmpd="sng">
                  <a:solidFill>
                    <a:srgbClr val="000000">
                      <a:alpha val="100000"/>
                    </a:srgbClr>
                  </a:solidFill>
                  <a:prstDash val="solid"/>
                  <a:beve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团建活</a:t>
            </a:r>
            <a:r>
              <a:rPr sz="3200" spc="-70" dirty="0">
                <a:ln w="11641" cap="flat" cmpd="sng">
                  <a:solidFill>
                    <a:srgbClr val="000000">
                      <a:alpha val="100000"/>
                    </a:srgbClr>
                  </a:solidFill>
                  <a:prstDash val="solid"/>
                  <a:beve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动</a:t>
            </a:r>
            <a:endParaRPr lang="en-US" altLang="en-US" sz="3200" dirty="0"/>
          </a:p>
        </p:txBody>
      </p:sp>
      <p:sp>
        <p:nvSpPr>
          <p:cNvPr id="412" name="textbox 412"/>
          <p:cNvSpPr/>
          <p:nvPr/>
        </p:nvSpPr>
        <p:spPr>
          <a:xfrm>
            <a:off x="8616185" y="277157"/>
            <a:ext cx="3274695" cy="17526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5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1000" spc="7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中</a:t>
            </a:r>
            <a:r>
              <a:rPr sz="1000" spc="7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7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企</a:t>
            </a:r>
            <a:r>
              <a:rPr sz="1000" spc="7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7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盈</a:t>
            </a:r>
            <a:r>
              <a:rPr sz="1000" spc="7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7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飞</a:t>
            </a:r>
            <a:r>
              <a:rPr sz="1000" spc="7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</a:t>
            </a:r>
            <a:r>
              <a:rPr sz="1000" spc="7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(</a:t>
            </a:r>
            <a:r>
              <a:rPr sz="1000" spc="7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7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北</a:t>
            </a:r>
            <a:r>
              <a:rPr sz="1000" spc="7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7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京</a:t>
            </a:r>
            <a:r>
              <a:rPr sz="1000" spc="7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7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)</a:t>
            </a:r>
            <a:r>
              <a:rPr sz="1000" spc="7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</a:t>
            </a:r>
            <a:r>
              <a:rPr sz="1000" spc="7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会</a:t>
            </a:r>
            <a:r>
              <a:rPr sz="1000" spc="7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7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计</a:t>
            </a:r>
            <a:r>
              <a:rPr sz="1000" spc="7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7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服</a:t>
            </a:r>
            <a:r>
              <a:rPr sz="1000" spc="7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7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务</a:t>
            </a:r>
            <a:r>
              <a:rPr sz="1000" spc="7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7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有</a:t>
            </a:r>
            <a:r>
              <a:rPr sz="1000" spc="7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7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限</a:t>
            </a:r>
            <a:r>
              <a:rPr sz="1000" spc="7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1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公</a:t>
            </a:r>
            <a:r>
              <a:rPr sz="1000" spc="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司</a:t>
            </a:r>
            <a:endParaRPr lang="en-US" altLang="en-US" sz="10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picture 4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8340090" y="928370"/>
            <a:ext cx="3495293" cy="5799658"/>
          </a:xfrm>
          <a:prstGeom prst="rect">
            <a:avLst/>
          </a:prstGeom>
        </p:spPr>
      </p:pic>
      <p:graphicFrame>
        <p:nvGraphicFramePr>
          <p:cNvPr id="414" name="table 414"/>
          <p:cNvGraphicFramePr>
            <a:graphicFrameLocks noGrp="1"/>
          </p:cNvGraphicFramePr>
          <p:nvPr/>
        </p:nvGraphicFramePr>
        <p:xfrm>
          <a:off x="1115060" y="944879"/>
          <a:ext cx="2537460" cy="3933190"/>
        </p:xfrm>
        <a:graphic>
          <a:graphicData uri="http://schemas.openxmlformats.org/drawingml/2006/table">
            <a:tbl>
              <a:tblPr/>
              <a:tblGrid>
                <a:gridCol w="2537460"/>
              </a:tblGrid>
              <a:tr h="393319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</a:txBody>
                  <a:tcPr marL="0" marR="0" marT="0" marB="0">
                    <a:lnL w="12700" cap="flat" cmpd="sng" algn="ctr">
                      <a:solidFill>
                        <a:srgbClr val="113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3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3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3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415" name="table 415"/>
          <p:cNvGraphicFramePr>
            <a:graphicFrameLocks noGrp="1"/>
          </p:cNvGraphicFramePr>
          <p:nvPr/>
        </p:nvGraphicFramePr>
        <p:xfrm>
          <a:off x="4727575" y="942340"/>
          <a:ext cx="2537459" cy="3932554"/>
        </p:xfrm>
        <a:graphic>
          <a:graphicData uri="http://schemas.openxmlformats.org/drawingml/2006/table">
            <a:tbl>
              <a:tblPr/>
              <a:tblGrid>
                <a:gridCol w="2537459"/>
              </a:tblGrid>
              <a:tr h="393255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</a:txBody>
                  <a:tcPr marL="0" marR="0" marT="0" marB="0">
                    <a:lnL w="12700" cap="flat" cmpd="sng" algn="ctr">
                      <a:solidFill>
                        <a:srgbClr val="113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3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3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3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16" name="picture 4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4849367" y="1068323"/>
            <a:ext cx="2308860" cy="3666744"/>
          </a:xfrm>
          <a:prstGeom prst="rect">
            <a:avLst/>
          </a:prstGeom>
        </p:spPr>
      </p:pic>
      <p:pic>
        <p:nvPicPr>
          <p:cNvPr id="417" name="picture 4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1269491" y="1101852"/>
            <a:ext cx="2258567" cy="3657600"/>
          </a:xfrm>
          <a:prstGeom prst="rect">
            <a:avLst/>
          </a:prstGeom>
        </p:spPr>
      </p:pic>
      <p:sp>
        <p:nvSpPr>
          <p:cNvPr id="418" name="textbox 418"/>
          <p:cNvSpPr/>
          <p:nvPr/>
        </p:nvSpPr>
        <p:spPr>
          <a:xfrm>
            <a:off x="1053465" y="257809"/>
            <a:ext cx="5256529" cy="50736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07000"/>
              </a:lnSpc>
            </a:pPr>
            <a:endParaRPr lang="en-US" altLang="en-US" sz="300" dirty="0"/>
          </a:p>
          <a:p>
            <a:pPr algn="r" rtl="0" eaLnBrk="0">
              <a:lnSpc>
                <a:spcPct val="91000"/>
              </a:lnSpc>
              <a:spcBef>
                <a:spcPts val="0"/>
              </a:spcBef>
            </a:pPr>
            <a:r>
              <a:rPr sz="3200" spc="-10" dirty="0">
                <a:solidFill>
                  <a:srgbClr val="FFC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学生实习管理平</a:t>
            </a:r>
            <a:r>
              <a:rPr sz="3200" spc="0" dirty="0">
                <a:solidFill>
                  <a:srgbClr val="FFC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台</a:t>
            </a:r>
            <a:endParaRPr lang="en-US" altLang="en-US" sz="3200" dirty="0"/>
          </a:p>
        </p:txBody>
      </p:sp>
      <p:pic>
        <p:nvPicPr>
          <p:cNvPr id="419" name="picture 4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1066165" y="270509"/>
            <a:ext cx="1969134" cy="440690"/>
          </a:xfrm>
          <a:prstGeom prst="rect">
            <a:avLst/>
          </a:prstGeom>
        </p:spPr>
      </p:pic>
      <p:sp>
        <p:nvSpPr>
          <p:cNvPr id="420" name="textbox 420"/>
          <p:cNvSpPr/>
          <p:nvPr/>
        </p:nvSpPr>
        <p:spPr>
          <a:xfrm>
            <a:off x="2195626" y="5095925"/>
            <a:ext cx="2546985" cy="27241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9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5000"/>
              </a:lnSpc>
            </a:pPr>
            <a:r>
              <a:rPr sz="1700" spc="9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微信搜索公众号</a:t>
            </a:r>
            <a:r>
              <a:rPr sz="1700" spc="90" dirty="0">
                <a:solidFill>
                  <a:srgbClr val="000000">
                    <a:alpha val="100000"/>
                  </a:srgbClr>
                </a:solidFill>
                <a:latin typeface="Calibri" panose="020F0502020204030204"/>
                <a:ea typeface="Calibri" panose="020F0502020204030204"/>
                <a:cs typeface="Calibri" panose="020F0502020204030204"/>
              </a:rPr>
              <a:t>“</a:t>
            </a:r>
            <a:r>
              <a:rPr sz="1700" spc="9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桔子君</a:t>
            </a:r>
            <a:r>
              <a:rPr sz="1700" spc="70" dirty="0">
                <a:solidFill>
                  <a:srgbClr val="000000">
                    <a:alpha val="100000"/>
                  </a:srgbClr>
                </a:solidFill>
                <a:latin typeface="Calibri" panose="020F0502020204030204"/>
                <a:ea typeface="Calibri" panose="020F0502020204030204"/>
                <a:cs typeface="Calibri" panose="020F0502020204030204"/>
              </a:rPr>
              <a:t>”</a:t>
            </a:r>
            <a:endParaRPr lang="en-US" altLang="en-US" sz="1700" dirty="0"/>
          </a:p>
        </p:txBody>
      </p:sp>
      <p:sp>
        <p:nvSpPr>
          <p:cNvPr id="421" name="textbox 421"/>
          <p:cNvSpPr/>
          <p:nvPr/>
        </p:nvSpPr>
        <p:spPr>
          <a:xfrm>
            <a:off x="8616185" y="277157"/>
            <a:ext cx="3274695" cy="17526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5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1000" spc="7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中</a:t>
            </a:r>
            <a:r>
              <a:rPr sz="1000" spc="7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7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企</a:t>
            </a:r>
            <a:r>
              <a:rPr sz="1000" spc="7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7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盈</a:t>
            </a:r>
            <a:r>
              <a:rPr sz="1000" spc="7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7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飞</a:t>
            </a:r>
            <a:r>
              <a:rPr sz="1000" spc="7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</a:t>
            </a:r>
            <a:r>
              <a:rPr sz="1000" spc="7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(</a:t>
            </a:r>
            <a:r>
              <a:rPr sz="1000" spc="7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7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北</a:t>
            </a:r>
            <a:r>
              <a:rPr sz="1000" spc="7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7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京</a:t>
            </a:r>
            <a:r>
              <a:rPr sz="1000" spc="7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7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)</a:t>
            </a:r>
            <a:r>
              <a:rPr sz="1000" spc="7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</a:t>
            </a:r>
            <a:r>
              <a:rPr sz="1000" spc="7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会</a:t>
            </a:r>
            <a:r>
              <a:rPr sz="1000" spc="7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7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计</a:t>
            </a:r>
            <a:r>
              <a:rPr sz="1000" spc="7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7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服</a:t>
            </a:r>
            <a:r>
              <a:rPr sz="1000" spc="7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7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务</a:t>
            </a:r>
            <a:r>
              <a:rPr sz="1000" spc="7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7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有</a:t>
            </a:r>
            <a:r>
              <a:rPr sz="1000" spc="7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7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限</a:t>
            </a:r>
            <a:r>
              <a:rPr sz="1000" spc="7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1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公</a:t>
            </a:r>
            <a:r>
              <a:rPr sz="1000" spc="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司</a:t>
            </a:r>
            <a:endParaRPr lang="en-US" altLang="en-US" sz="1000" dirty="0"/>
          </a:p>
        </p:txBody>
      </p:sp>
      <p:pic>
        <p:nvPicPr>
          <p:cNvPr id="422" name="picture 4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3284880" y="5807075"/>
            <a:ext cx="214350" cy="1025525"/>
          </a:xfrm>
          <a:prstGeom prst="rect">
            <a:avLst/>
          </a:prstGeom>
        </p:spPr>
      </p:pic>
      <p:pic>
        <p:nvPicPr>
          <p:cNvPr id="423" name="picture 4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2596133" y="5808344"/>
            <a:ext cx="212610" cy="1031875"/>
          </a:xfrm>
          <a:prstGeom prst="rect">
            <a:avLst/>
          </a:prstGeom>
        </p:spPr>
      </p:pic>
      <p:pic>
        <p:nvPicPr>
          <p:cNvPr id="424" name="picture 4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2826892" y="5807075"/>
            <a:ext cx="211721" cy="1033779"/>
          </a:xfrm>
          <a:prstGeom prst="rect">
            <a:avLst/>
          </a:prstGeom>
        </p:spPr>
      </p:pic>
      <p:pic>
        <p:nvPicPr>
          <p:cNvPr id="425" name="picture 4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600000">
            <a:off x="3515613" y="5810250"/>
            <a:ext cx="212611" cy="1029334"/>
          </a:xfrm>
          <a:prstGeom prst="rect">
            <a:avLst/>
          </a:prstGeom>
        </p:spPr>
      </p:pic>
      <p:pic>
        <p:nvPicPr>
          <p:cNvPr id="426" name="picture 4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600000">
            <a:off x="4897462" y="5532120"/>
            <a:ext cx="208229" cy="212724"/>
          </a:xfrm>
          <a:prstGeom prst="rect">
            <a:avLst/>
          </a:prstGeom>
        </p:spPr>
      </p:pic>
      <p:pic>
        <p:nvPicPr>
          <p:cNvPr id="427" name="picture 42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600000">
            <a:off x="4437722" y="5806440"/>
            <a:ext cx="208229" cy="212724"/>
          </a:xfrm>
          <a:prstGeom prst="rect">
            <a:avLst/>
          </a:prstGeom>
        </p:spPr>
      </p:pic>
      <p:pic>
        <p:nvPicPr>
          <p:cNvPr id="428" name="picture 42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600000">
            <a:off x="3746372" y="6356984"/>
            <a:ext cx="211721" cy="208915"/>
          </a:xfrm>
          <a:prstGeom prst="rect">
            <a:avLst/>
          </a:prstGeom>
        </p:spPr>
      </p:pic>
      <p:pic>
        <p:nvPicPr>
          <p:cNvPr id="429" name="picture 42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600000">
            <a:off x="4665852" y="6356984"/>
            <a:ext cx="209092" cy="211455"/>
          </a:xfrm>
          <a:prstGeom prst="rect">
            <a:avLst/>
          </a:prstGeom>
        </p:spPr>
      </p:pic>
      <p:pic>
        <p:nvPicPr>
          <p:cNvPr id="430" name="picture 43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600000">
            <a:off x="3745483" y="6633844"/>
            <a:ext cx="213487" cy="207009"/>
          </a:xfrm>
          <a:prstGeom prst="rect">
            <a:avLst/>
          </a:prstGeom>
        </p:spPr>
      </p:pic>
      <p:pic>
        <p:nvPicPr>
          <p:cNvPr id="431" name="picture 43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1600000">
            <a:off x="6044183" y="6633844"/>
            <a:ext cx="213487" cy="207009"/>
          </a:xfrm>
          <a:prstGeom prst="rect">
            <a:avLst/>
          </a:prstGeom>
        </p:spPr>
      </p:pic>
      <p:pic>
        <p:nvPicPr>
          <p:cNvPr id="432" name="picture 43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21600000">
            <a:off x="3745483" y="6085204"/>
            <a:ext cx="213487" cy="207009"/>
          </a:xfrm>
          <a:prstGeom prst="rect">
            <a:avLst/>
          </a:prstGeom>
        </p:spPr>
      </p:pic>
      <p:pic>
        <p:nvPicPr>
          <p:cNvPr id="433" name="picture 43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21600000">
            <a:off x="3057639" y="6081394"/>
            <a:ext cx="209956" cy="210185"/>
          </a:xfrm>
          <a:prstGeom prst="rect">
            <a:avLst/>
          </a:prstGeom>
        </p:spPr>
      </p:pic>
      <p:pic>
        <p:nvPicPr>
          <p:cNvPr id="434" name="picture 43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21600000">
            <a:off x="4439488" y="6355714"/>
            <a:ext cx="207327" cy="210820"/>
          </a:xfrm>
          <a:prstGeom prst="rect">
            <a:avLst/>
          </a:prstGeom>
        </p:spPr>
      </p:pic>
      <p:pic>
        <p:nvPicPr>
          <p:cNvPr id="435" name="picture 43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21600000">
            <a:off x="5815202" y="5537200"/>
            <a:ext cx="210832" cy="206375"/>
          </a:xfrm>
          <a:prstGeom prst="rect">
            <a:avLst/>
          </a:prstGeom>
        </p:spPr>
      </p:pic>
      <p:pic>
        <p:nvPicPr>
          <p:cNvPr id="436" name="picture 43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21600000">
            <a:off x="3975353" y="6631304"/>
            <a:ext cx="208229" cy="208915"/>
          </a:xfrm>
          <a:prstGeom prst="rect">
            <a:avLst/>
          </a:prstGeom>
        </p:spPr>
      </p:pic>
      <p:pic>
        <p:nvPicPr>
          <p:cNvPr id="437" name="picture 437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rot="21600000">
            <a:off x="5356339" y="5806440"/>
            <a:ext cx="204711" cy="211454"/>
          </a:xfrm>
          <a:prstGeom prst="rect">
            <a:avLst/>
          </a:prstGeom>
        </p:spPr>
      </p:pic>
      <p:pic>
        <p:nvPicPr>
          <p:cNvPr id="438" name="picture 438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 rot="21600000">
            <a:off x="6047689" y="5534025"/>
            <a:ext cx="206476" cy="209550"/>
          </a:xfrm>
          <a:prstGeom prst="rect">
            <a:avLst/>
          </a:prstGeom>
        </p:spPr>
      </p:pic>
      <p:pic>
        <p:nvPicPr>
          <p:cNvPr id="439" name="picture 439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21600000">
            <a:off x="4211358" y="6629400"/>
            <a:ext cx="202971" cy="212725"/>
          </a:xfrm>
          <a:prstGeom prst="rect">
            <a:avLst/>
          </a:prstGeom>
        </p:spPr>
      </p:pic>
      <p:pic>
        <p:nvPicPr>
          <p:cNvPr id="440" name="picture 440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 rot="21600000">
            <a:off x="3976242" y="6356984"/>
            <a:ext cx="204711" cy="210819"/>
          </a:xfrm>
          <a:prstGeom prst="rect">
            <a:avLst/>
          </a:prstGeom>
        </p:spPr>
      </p:pic>
      <p:pic>
        <p:nvPicPr>
          <p:cNvPr id="441" name="picture 441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 rot="21600000">
            <a:off x="5130837" y="6629400"/>
            <a:ext cx="203847" cy="211454"/>
          </a:xfrm>
          <a:prstGeom prst="rect">
            <a:avLst/>
          </a:prstGeom>
        </p:spPr>
      </p:pic>
      <p:pic>
        <p:nvPicPr>
          <p:cNvPr id="442" name="picture 442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 rot="21600000">
            <a:off x="4439488" y="5532120"/>
            <a:ext cx="203835" cy="211454"/>
          </a:xfrm>
          <a:prstGeom prst="rect">
            <a:avLst/>
          </a:prstGeom>
        </p:spPr>
      </p:pic>
      <p:pic>
        <p:nvPicPr>
          <p:cNvPr id="443" name="picture 443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 rot="21600000">
            <a:off x="2601391" y="5532754"/>
            <a:ext cx="202971" cy="212089"/>
          </a:xfrm>
          <a:prstGeom prst="rect">
            <a:avLst/>
          </a:prstGeom>
        </p:spPr>
      </p:pic>
      <p:pic>
        <p:nvPicPr>
          <p:cNvPr id="444" name="picture 444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 rot="21600000">
            <a:off x="5816079" y="6630034"/>
            <a:ext cx="210845" cy="202565"/>
          </a:xfrm>
          <a:prstGeom prst="rect">
            <a:avLst/>
          </a:prstGeom>
        </p:spPr>
      </p:pic>
      <p:pic>
        <p:nvPicPr>
          <p:cNvPr id="445" name="picture 445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 rot="21600000">
            <a:off x="5816079" y="5812790"/>
            <a:ext cx="209092" cy="203834"/>
          </a:xfrm>
          <a:prstGeom prst="rect">
            <a:avLst/>
          </a:prstGeom>
        </p:spPr>
      </p:pic>
      <p:pic>
        <p:nvPicPr>
          <p:cNvPr id="446" name="picture 446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 rot="21600000">
            <a:off x="5585333" y="6630034"/>
            <a:ext cx="209968" cy="202654"/>
          </a:xfrm>
          <a:prstGeom prst="rect">
            <a:avLst/>
          </a:prstGeom>
        </p:spPr>
      </p:pic>
      <p:pic>
        <p:nvPicPr>
          <p:cNvPr id="447" name="picture 447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 rot="21600000">
            <a:off x="4670221" y="6631940"/>
            <a:ext cx="203847" cy="208279"/>
          </a:xfrm>
          <a:prstGeom prst="rect">
            <a:avLst/>
          </a:prstGeom>
        </p:spPr>
      </p:pic>
      <p:pic>
        <p:nvPicPr>
          <p:cNvPr id="448" name="picture 448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 rot="21600000">
            <a:off x="3056763" y="6633844"/>
            <a:ext cx="211721" cy="199390"/>
          </a:xfrm>
          <a:prstGeom prst="rect">
            <a:avLst/>
          </a:prstGeom>
        </p:spPr>
      </p:pic>
      <p:pic>
        <p:nvPicPr>
          <p:cNvPr id="449" name="picture 449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 rot="21600000">
            <a:off x="4902708" y="5808344"/>
            <a:ext cx="201231" cy="209550"/>
          </a:xfrm>
          <a:prstGeom prst="rect">
            <a:avLst/>
          </a:prstGeom>
        </p:spPr>
      </p:pic>
      <p:pic>
        <p:nvPicPr>
          <p:cNvPr id="450" name="picture 450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 rot="21600000">
            <a:off x="4897462" y="6630034"/>
            <a:ext cx="208229" cy="199479"/>
          </a:xfrm>
          <a:prstGeom prst="rect">
            <a:avLst/>
          </a:prstGeom>
        </p:spPr>
      </p:pic>
      <p:pic>
        <p:nvPicPr>
          <p:cNvPr id="451" name="picture 451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 rot="21600000">
            <a:off x="3060268" y="6355714"/>
            <a:ext cx="207327" cy="199478"/>
          </a:xfrm>
          <a:prstGeom prst="rect">
            <a:avLst/>
          </a:prstGeom>
        </p:spPr>
      </p:pic>
      <p:pic>
        <p:nvPicPr>
          <p:cNvPr id="452" name="picture 452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 rot="21600000">
            <a:off x="3055874" y="5541644"/>
            <a:ext cx="211721" cy="194945"/>
          </a:xfrm>
          <a:prstGeom prst="rect">
            <a:avLst/>
          </a:prstGeom>
        </p:spPr>
      </p:pic>
      <p:pic>
        <p:nvPicPr>
          <p:cNvPr id="453" name="picture 453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 rot="21600000">
            <a:off x="4666729" y="5541009"/>
            <a:ext cx="206870" cy="199390"/>
          </a:xfrm>
          <a:prstGeom prst="rect">
            <a:avLst/>
          </a:prstGeom>
        </p:spPr>
      </p:pic>
      <p:pic>
        <p:nvPicPr>
          <p:cNvPr id="454" name="picture 454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 rot="21600000">
            <a:off x="3287509" y="5541009"/>
            <a:ext cx="206870" cy="199390"/>
          </a:xfrm>
          <a:prstGeom prst="rect">
            <a:avLst/>
          </a:prstGeom>
        </p:spPr>
      </p:pic>
      <p:pic>
        <p:nvPicPr>
          <p:cNvPr id="455" name="picture 455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 rot="21600000">
            <a:off x="5584444" y="5813425"/>
            <a:ext cx="210857" cy="194309"/>
          </a:xfrm>
          <a:prstGeom prst="rect">
            <a:avLst/>
          </a:prstGeom>
        </p:spPr>
      </p:pic>
      <p:pic>
        <p:nvPicPr>
          <p:cNvPr id="456" name="picture 456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 rot="21600000">
            <a:off x="4215739" y="5807075"/>
            <a:ext cx="194208" cy="210184"/>
          </a:xfrm>
          <a:prstGeom prst="rect">
            <a:avLst/>
          </a:prstGeom>
        </p:spPr>
      </p:pic>
      <p:pic>
        <p:nvPicPr>
          <p:cNvPr id="457" name="picture 457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 rot="21600000">
            <a:off x="5589701" y="5536564"/>
            <a:ext cx="197713" cy="206375"/>
          </a:xfrm>
          <a:prstGeom prst="rect">
            <a:avLst/>
          </a:prstGeom>
        </p:spPr>
      </p:pic>
      <p:pic>
        <p:nvPicPr>
          <p:cNvPr id="458" name="picture 458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 rot="21600000">
            <a:off x="5359831" y="5532754"/>
            <a:ext cx="194335" cy="209550"/>
          </a:xfrm>
          <a:prstGeom prst="rect">
            <a:avLst/>
          </a:prstGeom>
        </p:spPr>
      </p:pic>
      <p:pic>
        <p:nvPicPr>
          <p:cNvPr id="459" name="picture 459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 rot="21600000">
            <a:off x="3748112" y="5539740"/>
            <a:ext cx="200342" cy="202564"/>
          </a:xfrm>
          <a:prstGeom prst="rect">
            <a:avLst/>
          </a:prstGeom>
        </p:spPr>
      </p:pic>
      <p:pic>
        <p:nvPicPr>
          <p:cNvPr id="460" name="picture 460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 rot="21600000">
            <a:off x="4438599" y="6642734"/>
            <a:ext cx="209981" cy="186779"/>
          </a:xfrm>
          <a:prstGeom prst="rect">
            <a:avLst/>
          </a:prstGeom>
        </p:spPr>
      </p:pic>
      <p:pic>
        <p:nvPicPr>
          <p:cNvPr id="461" name="picture 461"/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 rot="21600000">
            <a:off x="2829509" y="5545454"/>
            <a:ext cx="209981" cy="186778"/>
          </a:xfrm>
          <a:prstGeom prst="rect">
            <a:avLst/>
          </a:prstGeom>
        </p:spPr>
      </p:pic>
      <p:pic>
        <p:nvPicPr>
          <p:cNvPr id="462" name="picture 462"/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 rot="21600000">
            <a:off x="4215739" y="6355079"/>
            <a:ext cx="193726" cy="201929"/>
          </a:xfrm>
          <a:prstGeom prst="rect">
            <a:avLst/>
          </a:prstGeom>
        </p:spPr>
      </p:pic>
      <p:pic>
        <p:nvPicPr>
          <p:cNvPr id="463" name="picture 463"/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 rot="21600000">
            <a:off x="5128209" y="5825490"/>
            <a:ext cx="205599" cy="174078"/>
          </a:xfrm>
          <a:prstGeom prst="rect">
            <a:avLst/>
          </a:prstGeom>
        </p:spPr>
      </p:pic>
      <p:pic>
        <p:nvPicPr>
          <p:cNvPr id="464" name="picture 464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 rot="21600000">
            <a:off x="3978859" y="5825490"/>
            <a:ext cx="205599" cy="174078"/>
          </a:xfrm>
          <a:prstGeom prst="rect">
            <a:avLst/>
          </a:prstGeom>
        </p:spPr>
      </p:pic>
      <p:pic>
        <p:nvPicPr>
          <p:cNvPr id="465" name="picture 465"/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 rot="21600000">
            <a:off x="4000753" y="5532754"/>
            <a:ext cx="169697" cy="210820"/>
          </a:xfrm>
          <a:prstGeom prst="rect">
            <a:avLst/>
          </a:prstGeom>
        </p:spPr>
      </p:pic>
      <p:pic>
        <p:nvPicPr>
          <p:cNvPr id="466" name="picture 466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 rot="21600000">
            <a:off x="5370347" y="6645909"/>
            <a:ext cx="174066" cy="189230"/>
          </a:xfrm>
          <a:prstGeom prst="rect">
            <a:avLst/>
          </a:prstGeom>
        </p:spPr>
      </p:pic>
      <p:pic>
        <p:nvPicPr>
          <p:cNvPr id="467" name="picture 467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 rot="21600000">
            <a:off x="4704371" y="5815964"/>
            <a:ext cx="141681" cy="196850"/>
          </a:xfrm>
          <a:prstGeom prst="rect">
            <a:avLst/>
          </a:prstGeom>
        </p:spPr>
      </p:pic>
      <p:pic>
        <p:nvPicPr>
          <p:cNvPr id="468" name="picture 468"/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 rot="21600000">
            <a:off x="2209800" y="6378575"/>
            <a:ext cx="142239" cy="166369"/>
          </a:xfrm>
          <a:prstGeom prst="rect">
            <a:avLst/>
          </a:prstGeom>
        </p:spPr>
      </p:pic>
      <p:pic>
        <p:nvPicPr>
          <p:cNvPr id="469" name="picture 469"/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 rot="21600000">
            <a:off x="2213610" y="6104254"/>
            <a:ext cx="134619" cy="168909"/>
          </a:xfrm>
          <a:prstGeom prst="rect">
            <a:avLst/>
          </a:prstGeom>
        </p:spPr>
      </p:pic>
      <p:pic>
        <p:nvPicPr>
          <p:cNvPr id="470" name="picture 470"/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 rot="21600000">
            <a:off x="2211705" y="5829934"/>
            <a:ext cx="135889" cy="166370"/>
          </a:xfrm>
          <a:prstGeom prst="rect">
            <a:avLst/>
          </a:prstGeom>
        </p:spPr>
      </p:pic>
      <p:pic>
        <p:nvPicPr>
          <p:cNvPr id="471" name="picture 471"/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 rot="21600000">
            <a:off x="2212975" y="6655434"/>
            <a:ext cx="135889" cy="166369"/>
          </a:xfrm>
          <a:prstGeom prst="rect">
            <a:avLst/>
          </a:prstGeom>
        </p:spPr>
      </p:pic>
      <p:pic>
        <p:nvPicPr>
          <p:cNvPr id="472" name="picture 472"/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 rot="21600000">
            <a:off x="2224405" y="5555614"/>
            <a:ext cx="93344" cy="166370"/>
          </a:xfrm>
          <a:prstGeom prst="rect">
            <a:avLst/>
          </a:prstGeom>
        </p:spPr>
      </p:pic>
      <p:pic>
        <p:nvPicPr>
          <p:cNvPr id="473" name="picture 473"/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 rot="21600000">
            <a:off x="5129098" y="5610225"/>
            <a:ext cx="204711" cy="26758"/>
          </a:xfrm>
          <a:prstGeom prst="rect">
            <a:avLst/>
          </a:prstGeom>
        </p:spPr>
      </p:pic>
      <p:pic>
        <p:nvPicPr>
          <p:cNvPr id="474" name="picture 474"/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 rot="21600000">
            <a:off x="3996270" y="6187440"/>
            <a:ext cx="35496" cy="102133"/>
          </a:xfrm>
          <a:prstGeom prst="rect">
            <a:avLst/>
          </a:prstGeom>
        </p:spPr>
      </p:pic>
      <p:pic>
        <p:nvPicPr>
          <p:cNvPr id="475" name="picture 475"/>
          <p:cNvPicPr>
            <a:picLocks noChangeAspect="1"/>
          </p:cNvPicPr>
          <p:nvPr/>
        </p:nvPicPr>
        <p:blipFill>
          <a:blip r:embed="rId59"/>
          <a:stretch>
            <a:fillRect/>
          </a:stretch>
        </p:blipFill>
        <p:spPr>
          <a:xfrm rot="21600000">
            <a:off x="6065100" y="5913120"/>
            <a:ext cx="35496" cy="102133"/>
          </a:xfrm>
          <a:prstGeom prst="rect">
            <a:avLst/>
          </a:prstGeom>
        </p:spPr>
      </p:pic>
      <p:pic>
        <p:nvPicPr>
          <p:cNvPr id="476" name="picture 476"/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 rot="21600000">
            <a:off x="6294970" y="5638800"/>
            <a:ext cx="35496" cy="102133"/>
          </a:xfrm>
          <a:prstGeom prst="rect">
            <a:avLst/>
          </a:prstGeom>
        </p:spPr>
      </p:pic>
      <p:pic>
        <p:nvPicPr>
          <p:cNvPr id="477" name="picture 477"/>
          <p:cNvPicPr>
            <a:picLocks noChangeAspect="1"/>
          </p:cNvPicPr>
          <p:nvPr/>
        </p:nvPicPr>
        <p:blipFill>
          <a:blip r:embed="rId61"/>
          <a:stretch>
            <a:fillRect/>
          </a:stretch>
        </p:blipFill>
        <p:spPr>
          <a:xfrm rot="21600000">
            <a:off x="4915750" y="6461759"/>
            <a:ext cx="35496" cy="102133"/>
          </a:xfrm>
          <a:prstGeom prst="rect">
            <a:avLst/>
          </a:prstGeom>
        </p:spPr>
      </p:pic>
      <p:pic>
        <p:nvPicPr>
          <p:cNvPr id="478" name="picture 478"/>
          <p:cNvPicPr>
            <a:picLocks noChangeAspect="1"/>
          </p:cNvPicPr>
          <p:nvPr/>
        </p:nvPicPr>
        <p:blipFill>
          <a:blip r:embed="rId62"/>
          <a:stretch>
            <a:fillRect/>
          </a:stretch>
        </p:blipFill>
        <p:spPr>
          <a:xfrm rot="21600000">
            <a:off x="4222114" y="5668644"/>
            <a:ext cx="59258" cy="57150"/>
          </a:xfrm>
          <a:prstGeom prst="rect">
            <a:avLst/>
          </a:prstGeom>
        </p:spPr>
      </p:pic>
      <p:pic>
        <p:nvPicPr>
          <p:cNvPr id="479" name="picture 479"/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 rot="21600000">
            <a:off x="3532504" y="5668644"/>
            <a:ext cx="59258" cy="57150"/>
          </a:xfrm>
          <a:prstGeom prst="rect">
            <a:avLst/>
          </a:prstGeom>
        </p:spPr>
      </p:pic>
      <p:pic>
        <p:nvPicPr>
          <p:cNvPr id="480" name="picture 480"/>
          <p:cNvPicPr>
            <a:picLocks noChangeAspect="1"/>
          </p:cNvPicPr>
          <p:nvPr/>
        </p:nvPicPr>
        <p:blipFill>
          <a:blip r:embed="rId64"/>
          <a:stretch>
            <a:fillRect/>
          </a:stretch>
        </p:blipFill>
        <p:spPr>
          <a:xfrm rot="21600000">
            <a:off x="3762375" y="5942964"/>
            <a:ext cx="59258" cy="57150"/>
          </a:xfrm>
          <a:prstGeom prst="rect">
            <a:avLst/>
          </a:prstGeom>
        </p:spPr>
      </p:pic>
      <p:pic>
        <p:nvPicPr>
          <p:cNvPr id="481" name="picture 481"/>
          <p:cNvPicPr>
            <a:picLocks noChangeAspect="1"/>
          </p:cNvPicPr>
          <p:nvPr/>
        </p:nvPicPr>
        <p:blipFill>
          <a:blip r:embed="rId65"/>
          <a:stretch>
            <a:fillRect/>
          </a:stretch>
        </p:blipFill>
        <p:spPr>
          <a:xfrm rot="21600000">
            <a:off x="3072764" y="5942964"/>
            <a:ext cx="59258" cy="57150"/>
          </a:xfrm>
          <a:prstGeom prst="rect">
            <a:avLst/>
          </a:prstGeom>
        </p:spPr>
      </p:pic>
      <p:pic>
        <p:nvPicPr>
          <p:cNvPr id="482" name="picture 482"/>
          <p:cNvPicPr>
            <a:picLocks noChangeAspect="1"/>
          </p:cNvPicPr>
          <p:nvPr/>
        </p:nvPicPr>
        <p:blipFill>
          <a:blip r:embed="rId66"/>
          <a:stretch>
            <a:fillRect/>
          </a:stretch>
        </p:blipFill>
        <p:spPr>
          <a:xfrm rot="21600000">
            <a:off x="2383155" y="5668644"/>
            <a:ext cx="59258" cy="57150"/>
          </a:xfrm>
          <a:prstGeom prst="rect">
            <a:avLst/>
          </a:prstGeom>
        </p:spPr>
      </p:pic>
      <p:pic>
        <p:nvPicPr>
          <p:cNvPr id="483" name="picture 483"/>
          <p:cNvPicPr>
            <a:picLocks noChangeAspect="1"/>
          </p:cNvPicPr>
          <p:nvPr/>
        </p:nvPicPr>
        <p:blipFill>
          <a:blip r:embed="rId67"/>
          <a:stretch>
            <a:fillRect/>
          </a:stretch>
        </p:blipFill>
        <p:spPr>
          <a:xfrm rot="21600000">
            <a:off x="2383155" y="6765925"/>
            <a:ext cx="59258" cy="57150"/>
          </a:xfrm>
          <a:prstGeom prst="rect">
            <a:avLst/>
          </a:prstGeom>
        </p:spPr>
      </p:pic>
      <p:pic>
        <p:nvPicPr>
          <p:cNvPr id="484" name="picture 484"/>
          <p:cNvPicPr>
            <a:picLocks noChangeAspect="1"/>
          </p:cNvPicPr>
          <p:nvPr/>
        </p:nvPicPr>
        <p:blipFill>
          <a:blip r:embed="rId68"/>
          <a:stretch>
            <a:fillRect/>
          </a:stretch>
        </p:blipFill>
        <p:spPr>
          <a:xfrm rot="21600000">
            <a:off x="2383155" y="6217284"/>
            <a:ext cx="59258" cy="57150"/>
          </a:xfrm>
          <a:prstGeom prst="rect">
            <a:avLst/>
          </a:prstGeom>
        </p:spPr>
      </p:pic>
      <p:pic>
        <p:nvPicPr>
          <p:cNvPr id="485" name="picture 485"/>
          <p:cNvPicPr>
            <a:picLocks noChangeAspect="1"/>
          </p:cNvPicPr>
          <p:nvPr/>
        </p:nvPicPr>
        <p:blipFill>
          <a:blip r:embed="rId69"/>
          <a:stretch>
            <a:fillRect/>
          </a:stretch>
        </p:blipFill>
        <p:spPr>
          <a:xfrm rot="21600000">
            <a:off x="2383155" y="5942964"/>
            <a:ext cx="59258" cy="57150"/>
          </a:xfrm>
          <a:prstGeom prst="rect">
            <a:avLst/>
          </a:prstGeom>
        </p:spPr>
      </p:pic>
      <p:pic>
        <p:nvPicPr>
          <p:cNvPr id="486" name="picture 486"/>
          <p:cNvPicPr>
            <a:picLocks noChangeAspect="1"/>
          </p:cNvPicPr>
          <p:nvPr/>
        </p:nvPicPr>
        <p:blipFill>
          <a:blip r:embed="rId70"/>
          <a:stretch>
            <a:fillRect/>
          </a:stretch>
        </p:blipFill>
        <p:spPr>
          <a:xfrm rot="21600000">
            <a:off x="2383155" y="6491604"/>
            <a:ext cx="59258" cy="57149"/>
          </a:xfrm>
          <a:prstGeom prst="rect">
            <a:avLst/>
          </a:prstGeom>
        </p:spPr>
      </p:pic>
      <p:pic>
        <p:nvPicPr>
          <p:cNvPr id="487" name="picture 487"/>
          <p:cNvPicPr>
            <a:picLocks noChangeAspect="1"/>
          </p:cNvPicPr>
          <p:nvPr/>
        </p:nvPicPr>
        <p:blipFill>
          <a:blip r:embed="rId71"/>
          <a:stretch>
            <a:fillRect/>
          </a:stretch>
        </p:blipFill>
        <p:spPr>
          <a:xfrm rot="21600000">
            <a:off x="6297739" y="6771004"/>
            <a:ext cx="49720" cy="4889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270" y="3231197"/>
            <a:ext cx="12190730" cy="38042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477578" y="1009650"/>
            <a:ext cx="358838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5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  <a:sym typeface="+mn-ea"/>
              </a:rPr>
              <a:t>谢谢观看</a:t>
            </a:r>
            <a:endParaRPr lang="zh-CN" sz="36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汉仪晓波花月圆W" panose="00020600040101010101" charset="-122"/>
              <a:ea typeface="汉仪晓波花月圆W" panose="00020600040101010101" charset="-122"/>
              <a:cs typeface="汉仪晓波花月圆W" panose="00020600040101010101" charset="-122"/>
              <a:sym typeface="+mn-ea"/>
            </a:endParaRPr>
          </a:p>
          <a:p>
            <a:pPr algn="ctr"/>
            <a:r>
              <a:rPr lang="zh-CN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  <a:sym typeface="+mn-ea"/>
              </a:rPr>
              <a:t>Thanks for watching</a:t>
            </a:r>
          </a:p>
        </p:txBody>
      </p:sp>
      <p:sp>
        <p:nvSpPr>
          <p:cNvPr id="72" name="矩形 71"/>
          <p:cNvSpPr/>
          <p:nvPr/>
        </p:nvSpPr>
        <p:spPr>
          <a:xfrm>
            <a:off x="8302519" y="3588214"/>
            <a:ext cx="2548147" cy="73215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ts val="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b="1" smtClean="0">
                <a:solidFill>
                  <a:srgbClr val="FF0000"/>
                </a:solidFill>
                <a:latin typeface="Arial Black" panose="020B0A04020102020204" charset="0"/>
                <a:ea typeface="汉仪晓波敦黑简" panose="00020600040101010101" charset="-122"/>
                <a:cs typeface="汉仪晓波敦黑简" panose="00020600040101010101" charset="-122"/>
                <a:sym typeface="+mn-ea"/>
              </a:rPr>
              <a:t> </a:t>
            </a:r>
            <a:endParaRPr lang="zh-CN" altLang="en-US" b="1" smtClean="0">
              <a:solidFill>
                <a:srgbClr val="FF0000"/>
              </a:solidFill>
              <a:latin typeface="Arial Black" panose="020B0A04020102020204" charset="0"/>
              <a:ea typeface="汉仪晓波敦黑简" panose="00020600040101010101" charset="-122"/>
              <a:cs typeface="汉仪晓波敦黑简" panose="0002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31800" y="4549775"/>
            <a:ext cx="1612153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chemeClr val="accent1"/>
                </a:solidFill>
              </a:rPr>
              <a:t>   </a:t>
            </a:r>
            <a:endParaRPr lang="zh-CN" altLang="en-US" sz="3200" dirty="0">
              <a:solidFill>
                <a:schemeClr val="accent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506" y="3570701"/>
            <a:ext cx="4707271" cy="3226242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395384" y="4881371"/>
            <a:ext cx="51995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>
                <a:latin typeface="+mn-ea"/>
              </a:rPr>
              <a:t>联系人：张老师</a:t>
            </a:r>
            <a:endParaRPr lang="en-US" altLang="zh-CN" dirty="0" smtClean="0">
              <a:latin typeface="+mn-ea"/>
            </a:endParaRPr>
          </a:p>
          <a:p>
            <a:pPr algn="ctr"/>
            <a:r>
              <a:rPr lang="zh-CN" altLang="en-US" dirty="0" smtClean="0">
                <a:latin typeface="+mn-ea"/>
              </a:rPr>
              <a:t>               联系</a:t>
            </a:r>
            <a:r>
              <a:rPr lang="zh-CN" altLang="en-US" dirty="0">
                <a:latin typeface="+mn-ea"/>
              </a:rPr>
              <a:t>电话：</a:t>
            </a:r>
            <a:r>
              <a:rPr lang="en-US" altLang="zh-CN" dirty="0" smtClean="0">
                <a:latin typeface="+mn-ea"/>
              </a:rPr>
              <a:t>18801055633</a:t>
            </a:r>
            <a:r>
              <a:rPr lang="zh-CN" altLang="en-US" dirty="0" smtClean="0">
                <a:latin typeface="+mn-ea"/>
              </a:rPr>
              <a:t>（同微信）</a:t>
            </a:r>
            <a:endParaRPr lang="en-US" altLang="zh-CN" dirty="0" smtClean="0">
              <a:latin typeface="+mn-ea"/>
            </a:endParaRPr>
          </a:p>
          <a:p>
            <a:pPr algn="ctr"/>
            <a:endParaRPr lang="zh-CN" altLang="en-US" dirty="0">
              <a:latin typeface="+mn-ea"/>
            </a:endParaRP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335279" y="3047"/>
            <a:ext cx="11856719" cy="6851904"/>
          </a:xfrm>
          <a:prstGeom prst="rect">
            <a:avLst/>
          </a:prstGeom>
        </p:spPr>
      </p:pic>
      <p:sp>
        <p:nvSpPr>
          <p:cNvPr id="9" name="textbox 9"/>
          <p:cNvSpPr/>
          <p:nvPr/>
        </p:nvSpPr>
        <p:spPr>
          <a:xfrm>
            <a:off x="422149" y="1898636"/>
            <a:ext cx="7253605" cy="358012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00000"/>
              </a:lnSpc>
            </a:pPr>
            <a:endParaRPr lang="en-US" altLang="en-US" sz="100" dirty="0"/>
          </a:p>
          <a:p>
            <a:pPr marL="13970" indent="401955" algn="l" rtl="0" eaLnBrk="0">
              <a:lnSpc>
                <a:spcPct val="123000"/>
              </a:lnSpc>
            </a:pPr>
            <a:r>
              <a:rPr sz="1500" spc="23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中企盈飞 (北京) 会计服务有限公司是一家专注于财税领域且具有</a:t>
            </a:r>
            <a:r>
              <a:rPr sz="1500" spc="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较  </a:t>
            </a:r>
            <a:r>
              <a:rPr sz="1500" spc="11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强影响力的财税类公司 ， 是 “博文环球”集团旗下所属子公司 。  自</a:t>
            </a:r>
            <a:r>
              <a:rPr sz="1500" b="1" spc="1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2</a:t>
            </a:r>
            <a:r>
              <a:rPr sz="1500" b="1" spc="9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0</a:t>
            </a:r>
            <a:r>
              <a:rPr sz="1500" b="1" spc="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13</a:t>
            </a:r>
            <a:r>
              <a:rPr sz="1500" spc="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  </a:t>
            </a:r>
            <a:r>
              <a:rPr sz="1500" spc="19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年集团成立至今 ， 累计合作高校</a:t>
            </a:r>
            <a:r>
              <a:rPr sz="1500" b="1" spc="190" dirty="0">
                <a:solidFill>
                  <a:srgbClr val="ED7D3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300</a:t>
            </a:r>
            <a:r>
              <a:rPr sz="1500" spc="19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余所 ，集团联盟成员达到</a:t>
            </a:r>
            <a:r>
              <a:rPr sz="1500" b="1" spc="19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3200</a:t>
            </a:r>
            <a:r>
              <a:rPr sz="1500" spc="19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余</a:t>
            </a:r>
            <a:r>
              <a:rPr sz="1500" spc="7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家</a:t>
            </a:r>
            <a:r>
              <a:rPr sz="1500" spc="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 </a:t>
            </a:r>
            <a:r>
              <a:rPr sz="1500" spc="14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旨在解决</a:t>
            </a:r>
            <a:r>
              <a:rPr sz="1500" spc="140" dirty="0">
                <a:ln w="5793" cap="flat" cmpd="sng">
                  <a:solidFill>
                    <a:srgbClr val="ED7D31">
                      <a:alpha val="100000"/>
                    </a:srgbClr>
                  </a:solidFill>
                  <a:prstDash val="solid"/>
                  <a:bevel/>
                </a:ln>
                <a:solidFill>
                  <a:srgbClr val="ED7D31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财经类专业学生</a:t>
            </a:r>
            <a:r>
              <a:rPr sz="1500" spc="140" dirty="0">
                <a:solidFill>
                  <a:srgbClr val="ED7D31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500" spc="14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“实习难 ，就业难 ，择业难”的现状 ，通过</a:t>
            </a:r>
            <a:r>
              <a:rPr sz="1500" spc="8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对</a:t>
            </a:r>
            <a:r>
              <a:rPr sz="1500" spc="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口 </a:t>
            </a:r>
            <a:r>
              <a:rPr sz="1500" spc="19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实习实训来提升学生的实操工作能力及专业技能水平 ， 并成功解决近万</a:t>
            </a:r>
            <a:r>
              <a:rPr sz="1500" spc="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名 </a:t>
            </a:r>
            <a:r>
              <a:rPr sz="1500" spc="16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财经类专业学生就业实习问题 ， 最终从根本上实现财税专业学生 “对口</a:t>
            </a:r>
            <a:r>
              <a:rPr sz="1500" spc="8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实</a:t>
            </a:r>
            <a:r>
              <a:rPr sz="1500" spc="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500" spc="12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习 ，对口就业”的高水平 、 高质量的充分就</a:t>
            </a:r>
            <a:r>
              <a:rPr sz="1500" spc="5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业</a:t>
            </a:r>
            <a:r>
              <a:rPr sz="1500" spc="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lang="en-US" altLang="en-US" sz="1500" dirty="0"/>
          </a:p>
          <a:p>
            <a:pPr algn="l" rtl="0" eaLnBrk="0">
              <a:lnSpc>
                <a:spcPct val="126000"/>
              </a:lnSpc>
            </a:pPr>
            <a:endParaRPr lang="en-US" altLang="en-US" sz="1000" dirty="0"/>
          </a:p>
          <a:p>
            <a:pPr algn="l" rtl="0" eaLnBrk="0">
              <a:lnSpc>
                <a:spcPct val="101000"/>
              </a:lnSpc>
            </a:pPr>
            <a:endParaRPr lang="en-US" altLang="en-US" sz="500" dirty="0"/>
          </a:p>
          <a:p>
            <a:pPr marL="12700" indent="354965" algn="l" rtl="0" eaLnBrk="0">
              <a:lnSpc>
                <a:spcPct val="125000"/>
              </a:lnSpc>
              <a:spcBef>
                <a:spcPts val="5"/>
              </a:spcBef>
            </a:pPr>
            <a:r>
              <a:rPr sz="1500" spc="220" dirty="0" err="1" smtClean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公司</a:t>
            </a:r>
            <a:r>
              <a:rPr lang="zh-CN" altLang="en-US" sz="1500" spc="220" dirty="0" smtClean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于</a:t>
            </a:r>
            <a:r>
              <a:rPr sz="1500" b="1" spc="220" dirty="0" smtClean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2021</a:t>
            </a:r>
            <a:r>
              <a:rPr sz="1500" spc="220" dirty="0" smtClean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500" spc="22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sz="1500" b="1" spc="2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2022</a:t>
            </a:r>
            <a:r>
              <a:rPr sz="1500" spc="22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年 ，</a:t>
            </a:r>
            <a:r>
              <a:rPr sz="1500" spc="220" dirty="0" err="1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成功入选</a:t>
            </a:r>
            <a:r>
              <a:rPr sz="2000" spc="220" dirty="0" err="1">
                <a:ln w="7282" cap="flat" cmpd="sng">
                  <a:solidFill>
                    <a:srgbClr val="ED7D31">
                      <a:alpha val="100000"/>
                    </a:srgbClr>
                  </a:solidFill>
                  <a:prstDash val="solid"/>
                  <a:bevel/>
                </a:ln>
                <a:solidFill>
                  <a:srgbClr val="ED7D31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sz="2000" spc="220" dirty="0" err="1" smtClean="0">
                <a:ln w="7282" cap="flat" cmpd="sng">
                  <a:solidFill>
                    <a:srgbClr val="ED7D31">
                      <a:alpha val="100000"/>
                    </a:srgbClr>
                  </a:solidFill>
                  <a:prstDash val="solid"/>
                  <a:bevel/>
                </a:ln>
                <a:solidFill>
                  <a:srgbClr val="ED7D31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教育</a:t>
            </a:r>
            <a:r>
              <a:rPr sz="2000" spc="120" dirty="0" err="1" smtClean="0">
                <a:ln w="7282" cap="flat" cmpd="sng">
                  <a:solidFill>
                    <a:srgbClr val="ED7D31">
                      <a:alpha val="100000"/>
                    </a:srgbClr>
                  </a:solidFill>
                  <a:prstDash val="solid"/>
                  <a:bevel/>
                </a:ln>
                <a:solidFill>
                  <a:srgbClr val="ED7D31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部</a:t>
            </a:r>
            <a:r>
              <a:rPr sz="2000" spc="0" dirty="0" err="1" smtClean="0">
                <a:ln w="7282" cap="flat" cmpd="sng">
                  <a:solidFill>
                    <a:srgbClr val="ED7D31">
                      <a:alpha val="100000"/>
                    </a:srgbClr>
                  </a:solidFill>
                  <a:prstDash val="solid"/>
                  <a:bevel/>
                </a:ln>
                <a:solidFill>
                  <a:srgbClr val="ED7D31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高</a:t>
            </a:r>
            <a:r>
              <a:rPr sz="2000" spc="80" dirty="0" err="1" smtClean="0">
                <a:ln w="7282" cap="flat" cmpd="sng">
                  <a:solidFill>
                    <a:srgbClr val="ED7D31">
                      <a:alpha val="100000"/>
                    </a:srgbClr>
                  </a:solidFill>
                  <a:prstDash val="solid"/>
                  <a:bevel/>
                </a:ln>
                <a:solidFill>
                  <a:srgbClr val="ED7D31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校学生司供需对接就业育人项目”</a:t>
            </a:r>
            <a:r>
              <a:rPr sz="1500" spc="80" dirty="0" err="1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校企合作单位</a:t>
            </a:r>
            <a:r>
              <a:rPr sz="1500" spc="8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。 已与</a:t>
            </a:r>
            <a:r>
              <a:rPr sz="1500" b="1" spc="8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160</a:t>
            </a:r>
            <a:r>
              <a:rPr sz="1500" spc="80" dirty="0" smtClean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所</a:t>
            </a:r>
            <a:r>
              <a:rPr sz="1500" spc="10" dirty="0" smtClean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院</a:t>
            </a:r>
            <a:r>
              <a:rPr sz="1500" spc="120" dirty="0" smtClean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校达成</a:t>
            </a:r>
            <a:r>
              <a:rPr sz="1500" b="1" spc="1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182</a:t>
            </a:r>
            <a:r>
              <a:rPr sz="1500" spc="120" dirty="0" smtClean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个项目的</a:t>
            </a:r>
            <a:r>
              <a:rPr sz="1400" spc="120" dirty="0" smtClean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校企合作</a:t>
            </a:r>
            <a:r>
              <a:rPr lang="zh-CN" altLang="en-US" sz="1400" spc="120" dirty="0" smtClean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</a:t>
            </a:r>
            <a:r>
              <a:rPr sz="1400" spc="120" dirty="0" smtClean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预计合作解决财税专业学生就业实习人</a:t>
            </a:r>
            <a:r>
              <a:rPr sz="1400" spc="30" dirty="0" smtClean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数</a:t>
            </a:r>
            <a:r>
              <a:rPr sz="1400" spc="0" dirty="0" smtClean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共计</a:t>
            </a:r>
            <a:r>
              <a:rPr lang="en-US" sz="1400" b="1" spc="210" dirty="0" smtClean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2000</a:t>
            </a:r>
            <a:r>
              <a:rPr sz="1400" spc="210" dirty="0" smtClean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余人</a:t>
            </a:r>
            <a:r>
              <a:rPr sz="1400" spc="20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lang="en-US" altLang="en-US" sz="1400" dirty="0"/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2308860" y="0"/>
            <a:ext cx="814705" cy="82422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0" y="3047"/>
            <a:ext cx="521208" cy="1050035"/>
          </a:xfrm>
          <a:prstGeom prst="rect">
            <a:avLst/>
          </a:prstGeom>
        </p:spPr>
      </p:pic>
      <p:sp>
        <p:nvSpPr>
          <p:cNvPr id="12" name="textbox 12"/>
          <p:cNvSpPr/>
          <p:nvPr/>
        </p:nvSpPr>
        <p:spPr>
          <a:xfrm>
            <a:off x="674725" y="326999"/>
            <a:ext cx="936625" cy="41655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0000"/>
              </a:lnSpc>
            </a:pPr>
            <a:endParaRPr lang="en-US" altLang="en-US" sz="100" dirty="0"/>
          </a:p>
          <a:p>
            <a:pPr marL="21590" algn="l" rtl="0" eaLnBrk="0">
              <a:lnSpc>
                <a:spcPct val="99000"/>
              </a:lnSpc>
            </a:pPr>
            <a:r>
              <a:rPr sz="17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企业简</a:t>
            </a:r>
            <a:r>
              <a:rPr sz="1700" spc="6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介</a:t>
            </a:r>
            <a:endParaRPr lang="en-US" altLang="en-US" sz="1700" dirty="0"/>
          </a:p>
          <a:p>
            <a:pPr marL="12700" algn="l" rtl="0" eaLnBrk="0">
              <a:lnSpc>
                <a:spcPts val="985"/>
              </a:lnSpc>
              <a:spcBef>
                <a:spcPts val="60"/>
              </a:spcBef>
            </a:pPr>
            <a:r>
              <a:rPr sz="800" spc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Company</a:t>
            </a:r>
            <a:r>
              <a:rPr sz="800" spc="72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800" spc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profile</a:t>
            </a:r>
            <a:endParaRPr lang="en-US" altLang="en-US" sz="8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等腰三角形 15"/>
          <p:cNvSpPr/>
          <p:nvPr/>
        </p:nvSpPr>
        <p:spPr>
          <a:xfrm rot="16200000" flipV="1">
            <a:off x="-260985" y="265430"/>
            <a:ext cx="1049655" cy="525145"/>
          </a:xfrm>
          <a:prstGeom prst="triangl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文本框 45"/>
          <p:cNvSpPr txBox="1"/>
          <p:nvPr/>
        </p:nvSpPr>
        <p:spPr>
          <a:xfrm>
            <a:off x="592438" y="274451"/>
            <a:ext cx="1731431" cy="506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>
                <a:solidFill>
                  <a:schemeClr val="tx1"/>
                </a:solidFill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</a:rPr>
              <a:t>企业简介</a:t>
            </a:r>
            <a:endParaRPr lang="zh-CN" altLang="en-US" sz="1000">
              <a:solidFill>
                <a:schemeClr val="tx1"/>
              </a:solidFill>
              <a:latin typeface="汉仪晓波花月圆W" panose="00020600040101010101" charset="-122"/>
              <a:ea typeface="汉仪晓波花月圆W" panose="00020600040101010101" charset="-122"/>
              <a:cs typeface="汉仪晓波花月圆W" panose="00020600040101010101" charset="-122"/>
            </a:endParaRPr>
          </a:p>
          <a:p>
            <a:pPr algn="l"/>
            <a:r>
              <a:rPr lang="zh-CN" altLang="en-US" sz="900">
                <a:solidFill>
                  <a:schemeClr val="tx1"/>
                </a:solidFill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</a:rPr>
              <a:t>Company profile</a:t>
            </a:r>
          </a:p>
        </p:txBody>
      </p:sp>
      <p:cxnSp>
        <p:nvCxnSpPr>
          <p:cNvPr id="2" name="直接连接符 1"/>
          <p:cNvCxnSpPr/>
          <p:nvPr/>
        </p:nvCxnSpPr>
        <p:spPr>
          <a:xfrm>
            <a:off x="-25400" y="5532120"/>
            <a:ext cx="12242800" cy="0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组合 14"/>
          <p:cNvGrpSpPr/>
          <p:nvPr/>
        </p:nvGrpSpPr>
        <p:grpSpPr>
          <a:xfrm>
            <a:off x="130175" y="4665345"/>
            <a:ext cx="332740" cy="861060"/>
            <a:chOff x="1116" y="6541"/>
            <a:chExt cx="524" cy="1356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1378" y="6803"/>
              <a:ext cx="0" cy="1094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等腰三角形 3"/>
            <p:cNvSpPr/>
            <p:nvPr/>
          </p:nvSpPr>
          <p:spPr>
            <a:xfrm rot="10800000" flipV="1">
              <a:off x="1116" y="6541"/>
              <a:ext cx="524" cy="262"/>
            </a:xfrm>
            <a:prstGeom prst="triangle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450850" y="3860165"/>
            <a:ext cx="1258511" cy="1582420"/>
            <a:chOff x="979" y="3133"/>
            <a:chExt cx="2791" cy="2492"/>
          </a:xfrm>
        </p:grpSpPr>
        <p:sp>
          <p:nvSpPr>
            <p:cNvPr id="8" name="文本框 7"/>
            <p:cNvSpPr txBox="1"/>
            <p:nvPr/>
          </p:nvSpPr>
          <p:spPr>
            <a:xfrm>
              <a:off x="979" y="3955"/>
              <a:ext cx="2790" cy="167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400" b="1">
                  <a:solidFill>
                    <a:schemeClr val="tx1"/>
                  </a:solidFill>
                  <a:latin typeface="汉仪晓波花月圆W" panose="00020600040101010101" charset="-122"/>
                  <a:ea typeface="汉仪晓波花月圆W" panose="00020600040101010101" charset="-122"/>
                  <a:sym typeface="+mn-ea"/>
                </a:rPr>
                <a:t>北京博文环球国际企业管理有限公司成立</a:t>
              </a: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979" y="3133"/>
              <a:ext cx="2791" cy="82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l"/>
              <a:r>
                <a:rPr lang="en-US" altLang="zh-CN" sz="2800">
                  <a:solidFill>
                    <a:schemeClr val="accent1"/>
                  </a:solidFill>
                  <a:latin typeface="汉仪晓波花月圆W" panose="00020600040101010101" charset="-122"/>
                  <a:ea typeface="汉仪晓波花月圆W" panose="00020600040101010101" charset="-122"/>
                  <a:cs typeface="汉仪晓波花月圆W" panose="00020600040101010101" charset="-122"/>
                  <a:sym typeface="+mn-ea"/>
                </a:rPr>
                <a:t>2013</a:t>
              </a: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1774190" y="4277360"/>
            <a:ext cx="332740" cy="1247775"/>
            <a:chOff x="5460" y="6541"/>
            <a:chExt cx="524" cy="1965"/>
          </a:xfrm>
        </p:grpSpPr>
        <p:cxnSp>
          <p:nvCxnSpPr>
            <p:cNvPr id="11" name="直接连接符 10"/>
            <p:cNvCxnSpPr/>
            <p:nvPr/>
          </p:nvCxnSpPr>
          <p:spPr>
            <a:xfrm>
              <a:off x="5722" y="6803"/>
              <a:ext cx="0" cy="1703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等腰三角形 11"/>
            <p:cNvSpPr/>
            <p:nvPr/>
          </p:nvSpPr>
          <p:spPr>
            <a:xfrm rot="10800000" flipV="1">
              <a:off x="5460" y="6541"/>
              <a:ext cx="524" cy="262"/>
            </a:xfrm>
            <a:prstGeom prst="triangle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2076450" y="2226945"/>
            <a:ext cx="1376045" cy="3198495"/>
            <a:chOff x="979" y="3133"/>
            <a:chExt cx="2167" cy="5037"/>
          </a:xfrm>
        </p:grpSpPr>
        <p:sp>
          <p:nvSpPr>
            <p:cNvPr id="27" name="文本框 26"/>
            <p:cNvSpPr txBox="1"/>
            <p:nvPr/>
          </p:nvSpPr>
          <p:spPr>
            <a:xfrm>
              <a:off x="979" y="3955"/>
              <a:ext cx="2167" cy="421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400" b="1">
                  <a:solidFill>
                    <a:schemeClr val="tx1"/>
                  </a:solidFill>
                  <a:latin typeface="汉仪晓波花月圆W" panose="00020600040101010101" charset="-122"/>
                  <a:ea typeface="汉仪晓波花月圆W" panose="00020600040101010101" charset="-122"/>
                  <a:sym typeface="+mn-ea"/>
                </a:rPr>
                <a:t>开拓财经专业实习生就业服务，累计服务企业</a:t>
              </a:r>
              <a:r>
                <a:rPr lang="en-US" altLang="zh-CN" sz="1400" b="1">
                  <a:solidFill>
                    <a:schemeClr val="tx1"/>
                  </a:solidFill>
                  <a:latin typeface="汉仪晓波花月圆W" panose="00020600040101010101" charset="-122"/>
                  <a:ea typeface="汉仪晓波花月圆W" panose="00020600040101010101" charset="-122"/>
                  <a:sym typeface="+mn-ea"/>
                </a:rPr>
                <a:t>500</a:t>
              </a:r>
              <a:r>
                <a:rPr lang="zh-CN" altLang="en-US" sz="1400" b="1">
                  <a:solidFill>
                    <a:schemeClr val="tx1"/>
                  </a:solidFill>
                  <a:latin typeface="汉仪晓波花月圆W" panose="00020600040101010101" charset="-122"/>
                  <a:ea typeface="汉仪晓波花月圆W" panose="00020600040101010101" charset="-122"/>
                  <a:sym typeface="+mn-ea"/>
                </a:rPr>
                <a:t>余家，合作院校</a:t>
              </a:r>
              <a:r>
                <a:rPr lang="en-US" altLang="zh-CN" sz="1400" b="1">
                  <a:solidFill>
                    <a:schemeClr val="tx1"/>
                  </a:solidFill>
                  <a:latin typeface="汉仪晓波花月圆W" panose="00020600040101010101" charset="-122"/>
                  <a:ea typeface="汉仪晓波花月圆W" panose="00020600040101010101" charset="-122"/>
                  <a:sym typeface="+mn-ea"/>
                </a:rPr>
                <a:t>300</a:t>
              </a:r>
              <a:r>
                <a:rPr lang="zh-CN" altLang="en-US" sz="1400" b="1">
                  <a:solidFill>
                    <a:schemeClr val="tx1"/>
                  </a:solidFill>
                  <a:latin typeface="汉仪晓波花月圆W" panose="00020600040101010101" charset="-122"/>
                  <a:ea typeface="汉仪晓波花月圆W" panose="00020600040101010101" charset="-122"/>
                  <a:sym typeface="+mn-ea"/>
                </a:rPr>
                <a:t>多所，解决实习生就业</a:t>
              </a:r>
              <a:r>
                <a:rPr lang="en-US" altLang="zh-CN" sz="1400" b="1">
                  <a:solidFill>
                    <a:schemeClr val="tx1"/>
                  </a:solidFill>
                  <a:latin typeface="汉仪晓波花月圆W" panose="00020600040101010101" charset="-122"/>
                  <a:ea typeface="汉仪晓波花月圆W" panose="00020600040101010101" charset="-122"/>
                  <a:sym typeface="+mn-ea"/>
                </a:rPr>
                <a:t>2200</a:t>
              </a:r>
              <a:r>
                <a:rPr lang="zh-CN" altLang="en-US" sz="1400" b="1">
                  <a:solidFill>
                    <a:schemeClr val="tx1"/>
                  </a:solidFill>
                  <a:latin typeface="汉仪晓波花月圆W" panose="00020600040101010101" charset="-122"/>
                  <a:ea typeface="汉仪晓波花月圆W" panose="00020600040101010101" charset="-122"/>
                  <a:sym typeface="+mn-ea"/>
                </a:rPr>
                <a:t>人次</a:t>
              </a: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979" y="3133"/>
              <a:ext cx="1770" cy="82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l"/>
              <a:r>
                <a:rPr lang="en-US" altLang="zh-CN" sz="2800">
                  <a:solidFill>
                    <a:srgbClr val="FFC000"/>
                  </a:solidFill>
                  <a:latin typeface="汉仪晓波花月圆W" panose="00020600040101010101" charset="-122"/>
                  <a:ea typeface="汉仪晓波花月圆W" panose="00020600040101010101" charset="-122"/>
                  <a:cs typeface="汉仪晓波花月圆W" panose="00020600040101010101" charset="-122"/>
                  <a:sym typeface="+mn-ea"/>
                </a:rPr>
                <a:t>2016</a:t>
              </a: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3394075" y="4770120"/>
            <a:ext cx="332740" cy="755015"/>
            <a:chOff x="5460" y="6541"/>
            <a:chExt cx="524" cy="1189"/>
          </a:xfrm>
        </p:grpSpPr>
        <p:cxnSp>
          <p:nvCxnSpPr>
            <p:cNvPr id="31" name="直接连接符 30"/>
            <p:cNvCxnSpPr/>
            <p:nvPr/>
          </p:nvCxnSpPr>
          <p:spPr>
            <a:xfrm>
              <a:off x="5722" y="6803"/>
              <a:ext cx="0" cy="927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等腰三角形 31"/>
            <p:cNvSpPr/>
            <p:nvPr/>
          </p:nvSpPr>
          <p:spPr>
            <a:xfrm rot="10800000" flipV="1">
              <a:off x="5460" y="6541"/>
              <a:ext cx="524" cy="262"/>
            </a:xfrm>
            <a:prstGeom prst="triangle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5282565" y="2821305"/>
            <a:ext cx="1511935" cy="2552065"/>
            <a:chOff x="979" y="3133"/>
            <a:chExt cx="2381" cy="4019"/>
          </a:xfrm>
        </p:grpSpPr>
        <p:sp>
          <p:nvSpPr>
            <p:cNvPr id="36" name="文本框 35"/>
            <p:cNvSpPr txBox="1"/>
            <p:nvPr/>
          </p:nvSpPr>
          <p:spPr>
            <a:xfrm>
              <a:off x="979" y="3955"/>
              <a:ext cx="2381" cy="319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400" b="1">
                  <a:solidFill>
                    <a:schemeClr val="tx1"/>
                  </a:solidFill>
                  <a:latin typeface="汉仪晓波花月圆W" panose="00020600040101010101" charset="-122"/>
                  <a:ea typeface="汉仪晓波花月圆W" panose="00020600040101010101" charset="-122"/>
                  <a:sym typeface="+mn-ea"/>
                </a:rPr>
                <a:t>中企盈飞（北京）会计服务有限公司成立，建立会计服务行业联盟，进一步优化实习生就业市场环境</a:t>
              </a: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979" y="3133"/>
              <a:ext cx="1770" cy="82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l"/>
              <a:r>
                <a:rPr lang="en-US" altLang="zh-CN" sz="2800">
                  <a:solidFill>
                    <a:srgbClr val="92D050"/>
                  </a:solidFill>
                  <a:latin typeface="汉仪晓波花月圆W" panose="00020600040101010101" charset="-122"/>
                  <a:ea typeface="汉仪晓波花月圆W" panose="00020600040101010101" charset="-122"/>
                  <a:cs typeface="汉仪晓波花月圆W" panose="00020600040101010101" charset="-122"/>
                  <a:sym typeface="+mn-ea"/>
                </a:rPr>
                <a:t>2018</a:t>
              </a: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5018405" y="4124960"/>
            <a:ext cx="332740" cy="1428115"/>
            <a:chOff x="5460" y="6541"/>
            <a:chExt cx="524" cy="2249"/>
          </a:xfrm>
        </p:grpSpPr>
        <p:cxnSp>
          <p:nvCxnSpPr>
            <p:cNvPr id="39" name="直接连接符 38"/>
            <p:cNvCxnSpPr/>
            <p:nvPr/>
          </p:nvCxnSpPr>
          <p:spPr>
            <a:xfrm>
              <a:off x="5722" y="6803"/>
              <a:ext cx="0" cy="1987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等腰三角形 39"/>
            <p:cNvSpPr/>
            <p:nvPr/>
          </p:nvSpPr>
          <p:spPr>
            <a:xfrm rot="10800000" flipV="1">
              <a:off x="5460" y="6541"/>
              <a:ext cx="524" cy="262"/>
            </a:xfrm>
            <a:prstGeom prst="triangle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2" name="文本框 41"/>
          <p:cNvSpPr txBox="1"/>
          <p:nvPr/>
        </p:nvSpPr>
        <p:spPr>
          <a:xfrm>
            <a:off x="7130415" y="3237865"/>
            <a:ext cx="1371600" cy="2030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 b="1">
                <a:solidFill>
                  <a:schemeClr val="tx1"/>
                </a:solidFill>
                <a:latin typeface="汉仪晓波花月圆W" panose="00020600040101010101" charset="-122"/>
                <a:ea typeface="汉仪晓波花月圆W" panose="00020600040101010101" charset="-122"/>
                <a:sym typeface="+mn-ea"/>
              </a:rPr>
              <a:t>成立企盈财税（河北）教育科技有限公司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 b="1">
                <a:solidFill>
                  <a:schemeClr val="tx1"/>
                </a:solidFill>
                <a:latin typeface="汉仪晓波花月圆W" panose="00020600040101010101" charset="-122"/>
                <a:ea typeface="汉仪晓波花月圆W" panose="00020600040101010101" charset="-122"/>
                <a:sym typeface="+mn-ea"/>
              </a:rPr>
              <a:t>成立河北财猫猫云智联科技有限公司</a:t>
            </a:r>
          </a:p>
        </p:txBody>
      </p:sp>
      <p:sp>
        <p:nvSpPr>
          <p:cNvPr id="43" name="文本框 42"/>
          <p:cNvSpPr txBox="1"/>
          <p:nvPr/>
        </p:nvSpPr>
        <p:spPr>
          <a:xfrm>
            <a:off x="7130415" y="2715895"/>
            <a:ext cx="112395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2800">
                <a:solidFill>
                  <a:srgbClr val="FF0000"/>
                </a:solidFill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  <a:sym typeface="+mn-ea"/>
              </a:rPr>
              <a:t>2020</a:t>
            </a:r>
          </a:p>
        </p:txBody>
      </p:sp>
      <p:grpSp>
        <p:nvGrpSpPr>
          <p:cNvPr id="44" name="组合 43"/>
          <p:cNvGrpSpPr/>
          <p:nvPr/>
        </p:nvGrpSpPr>
        <p:grpSpPr>
          <a:xfrm>
            <a:off x="6790055" y="4665345"/>
            <a:ext cx="332740" cy="861060"/>
            <a:chOff x="1116" y="6541"/>
            <a:chExt cx="524" cy="1356"/>
          </a:xfrm>
        </p:grpSpPr>
        <p:cxnSp>
          <p:nvCxnSpPr>
            <p:cNvPr id="45" name="直接连接符 44"/>
            <p:cNvCxnSpPr/>
            <p:nvPr/>
          </p:nvCxnSpPr>
          <p:spPr>
            <a:xfrm>
              <a:off x="1378" y="6803"/>
              <a:ext cx="0" cy="1094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等腰三角形 46"/>
            <p:cNvSpPr/>
            <p:nvPr/>
          </p:nvSpPr>
          <p:spPr>
            <a:xfrm rot="10800000" flipV="1">
              <a:off x="1116" y="6541"/>
              <a:ext cx="524" cy="262"/>
            </a:xfrm>
            <a:prstGeom prst="triangle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8788400" y="1683385"/>
            <a:ext cx="1435735" cy="3844925"/>
            <a:chOff x="979" y="3133"/>
            <a:chExt cx="2261" cy="6055"/>
          </a:xfrm>
        </p:grpSpPr>
        <p:sp>
          <p:nvSpPr>
            <p:cNvPr id="49" name="文本框 48"/>
            <p:cNvSpPr txBox="1"/>
            <p:nvPr/>
          </p:nvSpPr>
          <p:spPr>
            <a:xfrm>
              <a:off x="979" y="3955"/>
              <a:ext cx="2261" cy="523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400" b="1">
                  <a:solidFill>
                    <a:schemeClr val="tx1"/>
                  </a:solidFill>
                  <a:latin typeface="汉仪晓波花月圆W" panose="00020600040101010101" charset="-122"/>
                  <a:ea typeface="汉仪晓波花月圆W" panose="00020600040101010101" charset="-122"/>
                  <a:sym typeface="+mn-ea"/>
                </a:rPr>
                <a:t>中企盈飞（北京）会计服务有限公司，积极响应国家号召</a:t>
              </a:r>
              <a:r>
                <a:rPr lang="en-US" altLang="zh-CN" sz="1400" b="1">
                  <a:solidFill>
                    <a:schemeClr val="tx1"/>
                  </a:solidFill>
                  <a:latin typeface="汉仪晓波花月圆W" panose="00020600040101010101" charset="-122"/>
                  <a:ea typeface="汉仪晓波花月圆W" panose="00020600040101010101" charset="-122"/>
                  <a:sym typeface="+mn-ea"/>
                </a:rPr>
                <a:t>“</a:t>
              </a:r>
              <a:r>
                <a:rPr lang="zh-CN" altLang="en-US" sz="1400" b="1">
                  <a:solidFill>
                    <a:schemeClr val="tx1"/>
                  </a:solidFill>
                  <a:latin typeface="汉仪晓波花月圆W" panose="00020600040101010101" charset="-122"/>
                  <a:ea typeface="汉仪晓波花月圆W" panose="00020600040101010101" charset="-122"/>
                  <a:sym typeface="+mn-ea"/>
                </a:rPr>
                <a:t>稳就业</a:t>
              </a:r>
              <a:r>
                <a:rPr lang="en-US" altLang="zh-CN" sz="1400" b="1">
                  <a:solidFill>
                    <a:schemeClr val="tx1"/>
                  </a:solidFill>
                  <a:latin typeface="汉仪晓波花月圆W" panose="00020600040101010101" charset="-122"/>
                  <a:ea typeface="汉仪晓波花月圆W" panose="00020600040101010101" charset="-122"/>
                  <a:sym typeface="+mn-ea"/>
                </a:rPr>
                <a:t>”“</a:t>
              </a:r>
              <a:r>
                <a:rPr lang="zh-CN" altLang="en-US" sz="1400" b="1">
                  <a:solidFill>
                    <a:schemeClr val="tx1"/>
                  </a:solidFill>
                  <a:latin typeface="汉仪晓波花月圆W" panose="00020600040101010101" charset="-122"/>
                  <a:ea typeface="汉仪晓波花月圆W" panose="00020600040101010101" charset="-122"/>
                  <a:sym typeface="+mn-ea"/>
                </a:rPr>
                <a:t>保就业</a:t>
              </a:r>
              <a:r>
                <a:rPr lang="en-US" altLang="zh-CN" sz="1400" b="1">
                  <a:solidFill>
                    <a:schemeClr val="tx1"/>
                  </a:solidFill>
                  <a:latin typeface="汉仪晓波花月圆W" panose="00020600040101010101" charset="-122"/>
                  <a:ea typeface="汉仪晓波花月圆W" panose="00020600040101010101" charset="-122"/>
                  <a:sym typeface="+mn-ea"/>
                </a:rPr>
                <a:t>”</a:t>
              </a:r>
              <a:r>
                <a:rPr lang="zh-CN" altLang="en-US" sz="1400" b="1">
                  <a:solidFill>
                    <a:schemeClr val="tx1"/>
                  </a:solidFill>
                  <a:latin typeface="汉仪晓波花月圆W" panose="00020600040101010101" charset="-122"/>
                  <a:ea typeface="汉仪晓波花月圆W" panose="00020600040101010101" charset="-122"/>
                  <a:sym typeface="+mn-ea"/>
                </a:rPr>
                <a:t>，成功入围教育部组织的用人单位和高校供需对接就业育人项目</a:t>
              </a:r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979" y="3133"/>
              <a:ext cx="1770" cy="82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l"/>
              <a:r>
                <a:rPr lang="en-US" altLang="zh-CN" sz="2800">
                  <a:gradFill>
                    <a:gsLst>
                      <a:gs pos="0">
                        <a:srgbClr val="7B32B2"/>
                      </a:gs>
                      <a:gs pos="100000">
                        <a:srgbClr val="401A5D"/>
                      </a:gs>
                    </a:gsLst>
                    <a:lin scaled="0"/>
                  </a:gradFill>
                  <a:latin typeface="汉仪晓波花月圆W" panose="00020600040101010101" charset="-122"/>
                  <a:ea typeface="汉仪晓波花月圆W" panose="00020600040101010101" charset="-122"/>
                  <a:cs typeface="汉仪晓波花月圆W" panose="00020600040101010101" charset="-122"/>
                  <a:sym typeface="+mn-ea"/>
                </a:rPr>
                <a:t>2021</a:t>
              </a:r>
            </a:p>
          </p:txBody>
        </p:sp>
      </p:grpSp>
      <p:sp>
        <p:nvSpPr>
          <p:cNvPr id="59" name="等腰三角形 58"/>
          <p:cNvSpPr/>
          <p:nvPr/>
        </p:nvSpPr>
        <p:spPr>
          <a:xfrm rot="10800000">
            <a:off x="311150" y="5546725"/>
            <a:ext cx="1413510" cy="707390"/>
          </a:xfrm>
          <a:prstGeom prst="triangle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等腰三角形 59"/>
          <p:cNvSpPr/>
          <p:nvPr/>
        </p:nvSpPr>
        <p:spPr>
          <a:xfrm rot="10800000">
            <a:off x="1955165" y="5546725"/>
            <a:ext cx="1413510" cy="707390"/>
          </a:xfrm>
          <a:prstGeom prst="triangle">
            <a:avLst/>
          </a:prstGeom>
          <a:blipFill rotWithShape="0"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等腰三角形 60"/>
          <p:cNvSpPr/>
          <p:nvPr/>
        </p:nvSpPr>
        <p:spPr>
          <a:xfrm rot="10800000">
            <a:off x="3575050" y="5546725"/>
            <a:ext cx="1413510" cy="707390"/>
          </a:xfrm>
          <a:prstGeom prst="triangle">
            <a:avLst/>
          </a:prstGeom>
          <a:blipFill rotWithShape="0"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等腰三角形 61"/>
          <p:cNvSpPr/>
          <p:nvPr/>
        </p:nvSpPr>
        <p:spPr>
          <a:xfrm rot="10800000">
            <a:off x="5257800" y="5547360"/>
            <a:ext cx="1413510" cy="707390"/>
          </a:xfrm>
          <a:prstGeom prst="triangle">
            <a:avLst/>
          </a:prstGeom>
          <a:blipFill rotWithShape="0"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等腰三角形 62"/>
          <p:cNvSpPr/>
          <p:nvPr/>
        </p:nvSpPr>
        <p:spPr>
          <a:xfrm rot="10800000">
            <a:off x="6971030" y="5546725"/>
            <a:ext cx="1413510" cy="707390"/>
          </a:xfrm>
          <a:prstGeom prst="triangle">
            <a:avLst/>
          </a:prstGeom>
          <a:blipFill rotWithShape="0"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8488045" y="4287520"/>
            <a:ext cx="332740" cy="1247775"/>
            <a:chOff x="5460" y="6541"/>
            <a:chExt cx="524" cy="1965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5722" y="6803"/>
              <a:ext cx="0" cy="1703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等腰三角形 6"/>
            <p:cNvSpPr/>
            <p:nvPr/>
          </p:nvSpPr>
          <p:spPr>
            <a:xfrm rot="10800000" flipV="1">
              <a:off x="5460" y="6541"/>
              <a:ext cx="524" cy="262"/>
            </a:xfrm>
            <a:prstGeom prst="triangle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10139680" y="4665345"/>
            <a:ext cx="332740" cy="861060"/>
            <a:chOff x="1116" y="6541"/>
            <a:chExt cx="524" cy="1356"/>
          </a:xfrm>
        </p:grpSpPr>
        <p:cxnSp>
          <p:nvCxnSpPr>
            <p:cNvPr id="13" name="直接连接符 12"/>
            <p:cNvCxnSpPr/>
            <p:nvPr/>
          </p:nvCxnSpPr>
          <p:spPr>
            <a:xfrm>
              <a:off x="1378" y="6803"/>
              <a:ext cx="0" cy="1094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等腰三角形 13"/>
            <p:cNvSpPr/>
            <p:nvPr/>
          </p:nvSpPr>
          <p:spPr>
            <a:xfrm rot="10800000" flipV="1">
              <a:off x="1116" y="6541"/>
              <a:ext cx="524" cy="262"/>
            </a:xfrm>
            <a:prstGeom prst="triangle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等腰三角形 16"/>
          <p:cNvSpPr/>
          <p:nvPr/>
        </p:nvSpPr>
        <p:spPr>
          <a:xfrm rot="10800000">
            <a:off x="8660765" y="5542280"/>
            <a:ext cx="1413510" cy="707390"/>
          </a:xfrm>
          <a:prstGeom prst="triangle">
            <a:avLst/>
          </a:prstGeom>
          <a:blipFill rotWithShape="1"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等腰三角形 17"/>
          <p:cNvSpPr/>
          <p:nvPr/>
        </p:nvSpPr>
        <p:spPr>
          <a:xfrm rot="10800000">
            <a:off x="10337800" y="5546090"/>
            <a:ext cx="1413510" cy="707390"/>
          </a:xfrm>
          <a:prstGeom prst="triangle">
            <a:avLst/>
          </a:prstGeom>
          <a:blipFill rotWithShape="1"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3788410" y="3240405"/>
            <a:ext cx="112395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2800">
                <a:solidFill>
                  <a:srgbClr val="00B0F0"/>
                </a:solidFill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  <a:sym typeface="+mn-ea"/>
              </a:rPr>
              <a:t>2017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3715385" y="3820795"/>
            <a:ext cx="1248410" cy="1706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 b="1">
                <a:solidFill>
                  <a:schemeClr val="tx1"/>
                </a:solidFill>
                <a:latin typeface="汉仪晓波花月圆W" panose="00020600040101010101" charset="-122"/>
                <a:ea typeface="汉仪晓波花月圆W" panose="00020600040101010101" charset="-122"/>
                <a:sym typeface="+mn-ea"/>
              </a:rPr>
              <a:t>公司在教育培训及企业管理咨询板块服务客户</a:t>
            </a:r>
            <a:r>
              <a:rPr lang="en-US" altLang="zh-CN" sz="1400" b="1">
                <a:solidFill>
                  <a:schemeClr val="tx1"/>
                </a:solidFill>
                <a:latin typeface="汉仪晓波花月圆W" panose="00020600040101010101" charset="-122"/>
                <a:ea typeface="汉仪晓波花月圆W" panose="00020600040101010101" charset="-122"/>
                <a:sym typeface="+mn-ea"/>
              </a:rPr>
              <a:t>800</a:t>
            </a:r>
            <a:r>
              <a:rPr lang="zh-CN" altLang="en-US" sz="1400" b="1">
                <a:solidFill>
                  <a:schemeClr val="tx1"/>
                </a:solidFill>
                <a:latin typeface="汉仪晓波花月圆W" panose="00020600040101010101" charset="-122"/>
                <a:ea typeface="汉仪晓波花月圆W" panose="00020600040101010101" charset="-122"/>
                <a:sym typeface="+mn-ea"/>
              </a:rPr>
              <a:t>余家</a:t>
            </a:r>
          </a:p>
        </p:txBody>
      </p:sp>
      <p:grpSp>
        <p:nvGrpSpPr>
          <p:cNvPr id="23" name="组合 22"/>
          <p:cNvGrpSpPr/>
          <p:nvPr/>
        </p:nvGrpSpPr>
        <p:grpSpPr>
          <a:xfrm>
            <a:off x="10536555" y="1196975"/>
            <a:ext cx="1435735" cy="4168140"/>
            <a:chOff x="979" y="3133"/>
            <a:chExt cx="2261" cy="6564"/>
          </a:xfrm>
        </p:grpSpPr>
        <p:sp>
          <p:nvSpPr>
            <p:cNvPr id="26" name="文本框 25"/>
            <p:cNvSpPr txBox="1"/>
            <p:nvPr/>
          </p:nvSpPr>
          <p:spPr>
            <a:xfrm>
              <a:off x="979" y="3955"/>
              <a:ext cx="2261" cy="574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400" b="1">
                  <a:solidFill>
                    <a:schemeClr val="tx1"/>
                  </a:solidFill>
                  <a:latin typeface="汉仪晓波花月圆W" panose="00020600040101010101" charset="-122"/>
                  <a:ea typeface="汉仪晓波花月圆W" panose="00020600040101010101" charset="-122"/>
                  <a:sym typeface="+mn-ea"/>
                </a:rPr>
                <a:t>博文集团推出小程序</a:t>
              </a:r>
              <a:r>
                <a:rPr lang="en-US" altLang="zh-CN" sz="1400" b="1">
                  <a:solidFill>
                    <a:schemeClr val="tx1"/>
                  </a:solidFill>
                  <a:latin typeface="汉仪晓波花月圆W" panose="00020600040101010101" charset="-122"/>
                  <a:ea typeface="汉仪晓波花月圆W" panose="00020600040101010101" charset="-122"/>
                  <a:sym typeface="+mn-ea"/>
                </a:rPr>
                <a:t>“</a:t>
              </a:r>
              <a:r>
                <a:rPr lang="zh-CN" altLang="en-US" sz="1400" b="1">
                  <a:solidFill>
                    <a:schemeClr val="tx1"/>
                  </a:solidFill>
                  <a:latin typeface="汉仪晓波花月圆W" panose="00020600040101010101" charset="-122"/>
                  <a:ea typeface="汉仪晓波花月圆W" panose="00020600040101010101" charset="-122"/>
                  <a:sym typeface="+mn-ea"/>
                </a:rPr>
                <a:t>伯乐桔子</a:t>
              </a:r>
              <a:r>
                <a:rPr lang="en-US" altLang="zh-CN" sz="1400" b="1">
                  <a:solidFill>
                    <a:schemeClr val="tx1"/>
                  </a:solidFill>
                  <a:latin typeface="汉仪晓波花月圆W" panose="00020600040101010101" charset="-122"/>
                  <a:ea typeface="汉仪晓波花月圆W" panose="00020600040101010101" charset="-122"/>
                  <a:sym typeface="+mn-ea"/>
                </a:rPr>
                <a:t>”</a:t>
              </a:r>
              <a:r>
                <a:rPr lang="zh-CN" altLang="en-US" sz="1400" b="1">
                  <a:solidFill>
                    <a:schemeClr val="tx1"/>
                  </a:solidFill>
                  <a:latin typeface="汉仪晓波花月圆W" panose="00020600040101010101" charset="-122"/>
                  <a:ea typeface="汉仪晓波花月圆W" panose="00020600040101010101" charset="-122"/>
                  <a:sym typeface="+mn-ea"/>
                </a:rPr>
                <a:t>，致力于打造线上供需一体化平台</a:t>
              </a:r>
            </a:p>
            <a:p>
              <a:pPr algn="just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400" b="1">
                  <a:solidFill>
                    <a:schemeClr val="tx1"/>
                  </a:solidFill>
                  <a:latin typeface="汉仪晓波花月圆W" panose="00020600040101010101" charset="-122"/>
                  <a:ea typeface="汉仪晓波花月圆W" panose="00020600040101010101" charset="-122"/>
                  <a:sym typeface="+mn-ea"/>
                </a:rPr>
                <a:t>博文集团为扩大经营决定开拓上海市场，成立上海财猫猫企业管理有限公司</a:t>
              </a: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979" y="3133"/>
              <a:ext cx="1770" cy="82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l"/>
              <a:r>
                <a:rPr lang="en-US" altLang="zh-CN" sz="2800">
                  <a:gradFill>
                    <a:gsLst>
                      <a:gs pos="100000">
                        <a:srgbClr val="E06A6D"/>
                      </a:gs>
                      <a:gs pos="0">
                        <a:srgbClr val="FDB0BA"/>
                      </a:gs>
                    </a:gsLst>
                    <a:lin scaled="1"/>
                  </a:gradFill>
                  <a:latin typeface="汉仪晓波花月圆W" panose="00020600040101010101" charset="-122"/>
                  <a:ea typeface="汉仪晓波花月圆W" panose="00020600040101010101" charset="-122"/>
                  <a:cs typeface="汉仪晓波花月圆W" panose="00020600040101010101" charset="-122"/>
                  <a:sym typeface="+mn-ea"/>
                </a:rPr>
                <a:t>2022</a:t>
              </a:r>
            </a:p>
          </p:txBody>
        </p:sp>
      </p:grpSp>
      <p:sp>
        <p:nvSpPr>
          <p:cNvPr id="35" name="矩形 34" descr="7b0a2020202022776f7264617274223a20227b5c2269645c223a32353030343337332c5c227469645c223a5c225c227d220a7d0a"/>
          <p:cNvSpPr/>
          <p:nvPr/>
        </p:nvSpPr>
        <p:spPr>
          <a:xfrm>
            <a:off x="3559810" y="299085"/>
            <a:ext cx="2832735" cy="1136015"/>
          </a:xfrm>
          <a:prstGeom prst="rect">
            <a:avLst/>
          </a:prstGeom>
          <a:noFill/>
          <a:ln>
            <a:noFill/>
          </a:ln>
        </p:spPr>
        <p:txBody>
          <a:bodyPr wrap="none" lIns="90170" tIns="46990" rIns="90170" bIns="46990" rtlCol="0" anchor="t">
            <a:normAutofit fontScale="42500" lnSpcReduction="20000"/>
            <a:scene3d>
              <a:camera prst="obliqueBottomRight"/>
              <a:lightRig rig="contrasting" dir="t">
                <a:rot lat="0" lon="0" rev="0"/>
              </a:lightRig>
            </a:scene3d>
            <a:sp3d extrusionH="381000">
              <a:extrusionClr>
                <a:srgbClr val="5279A4"/>
              </a:extrusionClr>
              <a:contourClr>
                <a:srgbClr val="FFFFCC"/>
              </a:contourClr>
            </a:sp3d>
          </a:bodyPr>
          <a:lstStyle/>
          <a:p>
            <a:pPr algn="ctr"/>
            <a:r>
              <a:rPr lang="zh-CN" altLang="en-US" sz="19000" b="1">
                <a:ln w="15875">
                  <a:solidFill>
                    <a:srgbClr val="6688B2"/>
                  </a:solidFill>
                  <a:bevel/>
                </a:ln>
                <a:gradFill>
                  <a:gsLst>
                    <a:gs pos="47000">
                      <a:srgbClr val="FDFCF3"/>
                    </a:gs>
                    <a:gs pos="100000">
                      <a:srgbClr val="E5EBF2"/>
                    </a:gs>
                  </a:gsLst>
                  <a:lin ang="5400000"/>
                </a:gradFill>
                <a:effectLst>
                  <a:outerShdw dist="38100" dir="5400000" algn="t" rotWithShape="0">
                    <a:srgbClr val="6688B2">
                      <a:alpha val="38000"/>
                    </a:srgbClr>
                  </a:outerShdw>
                </a:effectLst>
                <a:latin typeface="汉仪许静行楷简" panose="00020600040101010101" charset="-122"/>
                <a:ea typeface="汉仪许静行楷简" panose="00020600040101010101" charset="-122"/>
              </a:rPr>
              <a:t>十年</a:t>
            </a:r>
          </a:p>
        </p:txBody>
      </p:sp>
      <p:sp>
        <p:nvSpPr>
          <p:cNvPr id="51" name="文本框 50"/>
          <p:cNvSpPr txBox="1"/>
          <p:nvPr/>
        </p:nvSpPr>
        <p:spPr>
          <a:xfrm>
            <a:off x="2077085" y="358775"/>
            <a:ext cx="5273040" cy="9347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3200" b="1">
                <a:solidFill>
                  <a:schemeClr val="tx1"/>
                </a:solidFill>
                <a:latin typeface="汉仪晓波花月圆W" panose="00020600040101010101" charset="-122"/>
                <a:ea typeface="汉仪晓波花月圆W" panose="00020600040101010101" charset="-122"/>
                <a:sym typeface="+mn-ea"/>
              </a:rPr>
              <a:t>我们的</a:t>
            </a:r>
            <a:r>
              <a:rPr lang="en-US" altLang="zh-CN" sz="3200" b="1">
                <a:solidFill>
                  <a:schemeClr val="tx1"/>
                </a:solidFill>
                <a:latin typeface="汉仪晓波花月圆W" panose="00020600040101010101" charset="-122"/>
                <a:ea typeface="汉仪晓波花月圆W" panose="00020600040101010101" charset="-122"/>
                <a:sym typeface="+mn-ea"/>
              </a:rPr>
              <a:t>              </a:t>
            </a:r>
            <a:r>
              <a:rPr lang="zh-CN" altLang="en-US" sz="3200" b="1">
                <a:solidFill>
                  <a:schemeClr val="tx1"/>
                </a:solidFill>
                <a:latin typeface="汉仪晓波花月圆W" panose="00020600040101010101" charset="-122"/>
                <a:ea typeface="汉仪晓波花月圆W" panose="00020600040101010101" charset="-122"/>
                <a:sym typeface="+mn-ea"/>
              </a:rPr>
              <a:t>历程</a:t>
            </a:r>
          </a:p>
        </p:txBody>
      </p:sp>
      <p:sp>
        <p:nvSpPr>
          <p:cNvPr id="52" name="文本框 51"/>
          <p:cNvSpPr txBox="1"/>
          <p:nvPr>
            <p:custDataLst>
              <p:tags r:id="rId1"/>
            </p:custDataLst>
          </p:nvPr>
        </p:nvSpPr>
        <p:spPr>
          <a:xfrm>
            <a:off x="8354060" y="207010"/>
            <a:ext cx="3690620" cy="405765"/>
          </a:xfrm>
          <a:prstGeom prst="rect">
            <a:avLst/>
          </a:prstGeom>
          <a:noFill/>
        </p:spPr>
        <p:txBody>
          <a:bodyPr wrap="square" rtlCol="0"/>
          <a:lstStyle/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040" b="1" i="0" u="none" strike="noStrike" kern="1200" cap="none" spc="600" normalizeH="0" baseline="0" noProof="0" dirty="0">
                <a:ln>
                  <a:noFill/>
                </a:ln>
                <a:solidFill>
                  <a:schemeClr val="tx2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 Black" panose="020B0A04020102020204" charset="0"/>
                <a:ea typeface="汉仪旗黑X2-55简" panose="00020600040101010101" charset="-122"/>
              </a:rPr>
              <a:t>中企盈飞（北京）会计服务有限公</a:t>
            </a:r>
            <a:r>
              <a:rPr kumimoji="0" lang="zh-CN" altLang="en-US" sz="1040" b="0" i="0" u="none" strike="noStrike" kern="1200" cap="none" spc="600" normalizeH="0" baseline="0" noProof="0" dirty="0">
                <a:ln>
                  <a:noFill/>
                </a:ln>
                <a:solidFill>
                  <a:schemeClr val="tx2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 Black" panose="020B0A04020102020204" charset="0"/>
                <a:ea typeface="汉仪旗黑X2-55简" panose="00020600040101010101" charset="-122"/>
              </a:rPr>
              <a:t>司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picture 2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3259835" y="0"/>
            <a:ext cx="5671756" cy="3468623"/>
          </a:xfrm>
          <a:prstGeom prst="rect">
            <a:avLst/>
          </a:prstGeom>
        </p:spPr>
      </p:pic>
      <p:sp>
        <p:nvSpPr>
          <p:cNvPr id="251" name="textbox 251"/>
          <p:cNvSpPr/>
          <p:nvPr/>
        </p:nvSpPr>
        <p:spPr>
          <a:xfrm>
            <a:off x="3898900" y="3908425"/>
            <a:ext cx="4591050" cy="68770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01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2000"/>
              </a:lnSpc>
              <a:spcBef>
                <a:spcPts val="0"/>
              </a:spcBef>
            </a:pPr>
            <a:r>
              <a:rPr sz="4700" spc="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中企的 </a:t>
            </a:r>
            <a:r>
              <a:rPr sz="4700" spc="30" dirty="0">
                <a:solidFill>
                  <a:srgbClr val="000000">
                    <a:alpha val="100000"/>
                  </a:srgbClr>
                </a:solidFill>
                <a:latin typeface="Calibri" panose="020F0502020204030204"/>
                <a:ea typeface="Calibri" panose="020F0502020204030204"/>
                <a:cs typeface="Calibri" panose="020F0502020204030204"/>
              </a:rPr>
              <a:t>6 </a:t>
            </a:r>
            <a:r>
              <a:rPr sz="4700" spc="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大优</a:t>
            </a:r>
            <a:r>
              <a:rPr sz="470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势</a:t>
            </a:r>
            <a:endParaRPr lang="en-US" altLang="en-US" sz="4700" dirty="0"/>
          </a:p>
        </p:txBody>
      </p:sp>
      <p:pic>
        <p:nvPicPr>
          <p:cNvPr id="252" name="picture 2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5885179" y="5508625"/>
            <a:ext cx="421004" cy="42100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 rot="21600000">
            <a:off x="8330184" y="3150107"/>
            <a:ext cx="3407663" cy="2502408"/>
            <a:chOff x="0" y="0"/>
            <a:chExt cx="3407663" cy="2502408"/>
          </a:xfrm>
        </p:grpSpPr>
        <p:pic>
          <p:nvPicPr>
            <p:cNvPr id="253" name="picture 25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600000">
              <a:off x="0" y="0"/>
              <a:ext cx="3407663" cy="2502408"/>
            </a:xfrm>
            <a:prstGeom prst="rect">
              <a:avLst/>
            </a:prstGeom>
          </p:spPr>
        </p:pic>
        <p:sp>
          <p:nvSpPr>
            <p:cNvPr id="254" name="textbox 254"/>
            <p:cNvSpPr/>
            <p:nvPr/>
          </p:nvSpPr>
          <p:spPr>
            <a:xfrm>
              <a:off x="547445" y="924204"/>
              <a:ext cx="2411729" cy="1256664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8000"/>
                </a:lnSpc>
              </a:pPr>
              <a:endParaRPr lang="en-US" altLang="en-US" sz="100" dirty="0"/>
            </a:p>
            <a:p>
              <a:pPr marL="12700" algn="l" rtl="0" eaLnBrk="0">
                <a:lnSpc>
                  <a:spcPct val="98000"/>
                </a:lnSpc>
              </a:pPr>
              <a:r>
                <a:rPr sz="1100" spc="30" dirty="0">
                  <a:solidFill>
                    <a:srgbClr val="000000">
                      <a:alpha val="100000"/>
                    </a:srgbClr>
                  </a:solidFill>
                  <a:latin typeface="Calibri" panose="020F0502020204030204"/>
                  <a:ea typeface="Calibri" panose="020F0502020204030204"/>
                  <a:cs typeface="Calibri" panose="020F0502020204030204"/>
                </a:rPr>
                <a:t>____ </a:t>
              </a:r>
              <a:r>
                <a:rPr sz="1100" spc="1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同</a:t>
              </a:r>
              <a:r>
                <a:rPr sz="1100" spc="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学</a:t>
              </a:r>
              <a:endParaRPr lang="en-US" altLang="en-US" sz="1100" dirty="0"/>
            </a:p>
            <a:p>
              <a:pPr marL="156210" indent="0" algn="l" rtl="0" eaLnBrk="0">
                <a:lnSpc>
                  <a:spcPct val="113000"/>
                </a:lnSpc>
                <a:spcBef>
                  <a:spcPts val="775"/>
                </a:spcBef>
              </a:pPr>
              <a:r>
                <a:rPr sz="1100" spc="1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在</a:t>
              </a:r>
              <a:r>
                <a:rPr sz="1100" spc="10" dirty="0">
                  <a:solidFill>
                    <a:srgbClr val="000000">
                      <a:alpha val="100000"/>
                    </a:srgbClr>
                  </a:solidFill>
                  <a:latin typeface="Calibri" panose="020F0502020204030204"/>
                  <a:ea typeface="Calibri" panose="020F0502020204030204"/>
                  <a:cs typeface="Calibri" panose="020F0502020204030204"/>
                </a:rPr>
                <a:t>20</a:t>
              </a:r>
              <a:r>
                <a:rPr sz="1100" spc="0" dirty="0">
                  <a:solidFill>
                    <a:srgbClr val="000000">
                      <a:alpha val="100000"/>
                    </a:srgbClr>
                  </a:solidFill>
                  <a:latin typeface="Calibri" panose="020F0502020204030204"/>
                  <a:ea typeface="Calibri" panose="020F0502020204030204"/>
                  <a:cs typeface="Calibri" panose="020F0502020204030204"/>
                </a:rPr>
                <a:t>XX</a:t>
              </a:r>
              <a:r>
                <a:rPr sz="1100" spc="1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年度中，  </a:t>
              </a:r>
              <a:r>
                <a:rPr sz="1100" spc="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工作认真，  表现   </a:t>
              </a:r>
              <a:r>
                <a:rPr sz="1100" spc="5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优异，  被评为</a:t>
              </a:r>
              <a:r>
                <a:rPr sz="1100" spc="50" dirty="0">
                  <a:solidFill>
                    <a:srgbClr val="FF0000">
                      <a:alpha val="100000"/>
                    </a:srgbClr>
                  </a:solidFill>
                  <a:latin typeface="Calibri" panose="020F0502020204030204"/>
                  <a:ea typeface="Calibri" panose="020F0502020204030204"/>
                  <a:cs typeface="Calibri" panose="020F0502020204030204"/>
                </a:rPr>
                <a:t>“</a:t>
              </a:r>
              <a:r>
                <a:rPr sz="1100" spc="50" dirty="0">
                  <a:solidFill>
                    <a:srgbClr val="FF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优秀实习生</a:t>
              </a:r>
              <a:r>
                <a:rPr sz="1100" spc="40" dirty="0">
                  <a:solidFill>
                    <a:srgbClr val="FF0000">
                      <a:alpha val="100000"/>
                    </a:srgbClr>
                  </a:solidFill>
                  <a:latin typeface="Calibri" panose="020F0502020204030204"/>
                  <a:ea typeface="Calibri" panose="020F0502020204030204"/>
                  <a:cs typeface="Calibri" panose="020F0502020204030204"/>
                </a:rPr>
                <a:t>”</a:t>
              </a:r>
              <a:endParaRPr lang="en-US" altLang="en-US" sz="1100" dirty="0"/>
            </a:p>
            <a:p>
              <a:pPr marL="140970" algn="l" rtl="0" eaLnBrk="0">
                <a:lnSpc>
                  <a:spcPct val="99000"/>
                </a:lnSpc>
                <a:spcBef>
                  <a:spcPts val="15"/>
                </a:spcBef>
              </a:pPr>
              <a:r>
                <a:rPr sz="1100" spc="3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特发此证，  以</a:t>
              </a:r>
              <a:r>
                <a:rPr sz="1100" spc="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资鼓励</a:t>
              </a:r>
              <a:endParaRPr lang="en-US" altLang="en-US" sz="1100" dirty="0"/>
            </a:p>
            <a:p>
              <a:pPr algn="l" rtl="0" eaLnBrk="0">
                <a:lnSpc>
                  <a:spcPct val="112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53000"/>
                </a:lnSpc>
              </a:pPr>
              <a:endParaRPr lang="en-US" altLang="en-US" sz="100" dirty="0"/>
            </a:p>
            <a:p>
              <a:pPr marL="1289050" indent="-304800" algn="l" rtl="0" eaLnBrk="0">
                <a:lnSpc>
                  <a:spcPct val="124000"/>
                </a:lnSpc>
              </a:pPr>
              <a:r>
                <a:rPr sz="600" spc="9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中企盈飞  (北京)  会计服务有限</a:t>
              </a:r>
              <a:r>
                <a:rPr sz="600" spc="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公司 </a:t>
              </a:r>
              <a:r>
                <a:rPr sz="600" spc="10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教育部就业育人项</a:t>
              </a:r>
              <a:r>
                <a:rPr sz="600" spc="8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目</a:t>
              </a:r>
              <a:endParaRPr lang="en-US" altLang="en-US" sz="600" dirty="0"/>
            </a:p>
          </p:txBody>
        </p:sp>
        <p:pic>
          <p:nvPicPr>
            <p:cNvPr id="255" name="picture 25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1110588" y="518515"/>
              <a:ext cx="1265301" cy="357047"/>
            </a:xfrm>
            <a:prstGeom prst="rect">
              <a:avLst/>
            </a:prstGeom>
          </p:spPr>
        </p:pic>
      </p:grpSp>
      <p:pic>
        <p:nvPicPr>
          <p:cNvPr id="256" name="picture 2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4410455" y="3150107"/>
            <a:ext cx="3404615" cy="2502408"/>
          </a:xfrm>
          <a:prstGeom prst="rect">
            <a:avLst/>
          </a:prstGeom>
        </p:spPr>
      </p:pic>
      <p:pic>
        <p:nvPicPr>
          <p:cNvPr id="257" name="picture 25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167639" y="3061716"/>
            <a:ext cx="3403091" cy="2502407"/>
          </a:xfrm>
          <a:prstGeom prst="rect">
            <a:avLst/>
          </a:prstGeom>
        </p:spPr>
      </p:pic>
      <p:sp>
        <p:nvSpPr>
          <p:cNvPr id="258" name="textbox 258"/>
          <p:cNvSpPr/>
          <p:nvPr/>
        </p:nvSpPr>
        <p:spPr>
          <a:xfrm>
            <a:off x="294533" y="277157"/>
            <a:ext cx="11596369" cy="63245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5000"/>
              </a:lnSpc>
            </a:pPr>
            <a:endParaRPr lang="en-US" altLang="en-US" sz="100" dirty="0"/>
          </a:p>
          <a:p>
            <a:pPr algn="r" rtl="0" eaLnBrk="0">
              <a:lnSpc>
                <a:spcPct val="98000"/>
              </a:lnSpc>
            </a:pPr>
            <a:r>
              <a:rPr sz="1000" spc="7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中</a:t>
            </a:r>
            <a:r>
              <a:rPr sz="1000" spc="7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7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企</a:t>
            </a:r>
            <a:r>
              <a:rPr sz="1000" spc="7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7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盈</a:t>
            </a:r>
            <a:r>
              <a:rPr sz="1000" spc="7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7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飞</a:t>
            </a:r>
            <a:r>
              <a:rPr sz="1000" spc="7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</a:t>
            </a:r>
            <a:r>
              <a:rPr sz="1000" spc="7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(</a:t>
            </a:r>
            <a:r>
              <a:rPr sz="1000" spc="7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7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北</a:t>
            </a:r>
            <a:r>
              <a:rPr sz="1000" spc="7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7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京</a:t>
            </a:r>
            <a:r>
              <a:rPr sz="1000" spc="7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7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)</a:t>
            </a:r>
            <a:r>
              <a:rPr sz="1000" spc="7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</a:t>
            </a:r>
            <a:r>
              <a:rPr sz="1000" spc="7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会</a:t>
            </a:r>
            <a:r>
              <a:rPr sz="1000" spc="7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7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计</a:t>
            </a:r>
            <a:r>
              <a:rPr sz="1000" spc="7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7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服</a:t>
            </a:r>
            <a:r>
              <a:rPr sz="1000" spc="7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7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务</a:t>
            </a:r>
            <a:r>
              <a:rPr sz="1000" spc="7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7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有</a:t>
            </a:r>
            <a:r>
              <a:rPr sz="1000" spc="7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7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限</a:t>
            </a:r>
            <a:r>
              <a:rPr sz="1000" spc="7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1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公</a:t>
            </a:r>
            <a:r>
              <a:rPr sz="1000" spc="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司</a:t>
            </a:r>
            <a:endParaRPr lang="en-US" altLang="en-US" sz="1000" dirty="0"/>
          </a:p>
          <a:p>
            <a:pPr marL="12700" algn="l" rtl="0" eaLnBrk="0">
              <a:lnSpc>
                <a:spcPct val="91000"/>
              </a:lnSpc>
              <a:spcBef>
                <a:spcPts val="105"/>
              </a:spcBef>
            </a:pPr>
            <a:r>
              <a:rPr sz="3200" spc="240" dirty="0">
                <a:ln w="9525" cap="flat" cmpd="sng">
                  <a:solidFill>
                    <a:srgbClr val="203864">
                      <a:alpha val="100000"/>
                    </a:srgbClr>
                  </a:solidFill>
                  <a:prstDash val="solid"/>
                  <a:miter lim="0"/>
                </a:ln>
                <a:solidFill>
                  <a:srgbClr val="203864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我们的优</a:t>
            </a:r>
            <a:r>
              <a:rPr sz="3200" spc="200" dirty="0">
                <a:ln w="9525" cap="flat" cmpd="sng">
                  <a:solidFill>
                    <a:srgbClr val="203864">
                      <a:alpha val="100000"/>
                    </a:srgbClr>
                  </a:solidFill>
                  <a:prstDash val="solid"/>
                  <a:miter lim="0"/>
                </a:ln>
                <a:solidFill>
                  <a:srgbClr val="203864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势</a:t>
            </a:r>
            <a:endParaRPr lang="en-US" altLang="en-US" sz="3200" dirty="0"/>
          </a:p>
        </p:txBody>
      </p:sp>
      <p:sp>
        <p:nvSpPr>
          <p:cNvPr id="259" name="textbox 259"/>
          <p:cNvSpPr/>
          <p:nvPr/>
        </p:nvSpPr>
        <p:spPr>
          <a:xfrm>
            <a:off x="9251136" y="1799285"/>
            <a:ext cx="2155189" cy="72263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01000"/>
              </a:lnSpc>
            </a:pPr>
            <a:endParaRPr lang="en-US" altLang="en-US" sz="100" dirty="0"/>
          </a:p>
          <a:p>
            <a:pPr marL="12700" indent="1270" algn="l" rtl="0" eaLnBrk="0">
              <a:lnSpc>
                <a:spcPct val="99000"/>
              </a:lnSpc>
            </a:pPr>
            <a:r>
              <a:rPr sz="2300" spc="10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实习结束后颁</a:t>
            </a:r>
            <a:r>
              <a:rPr sz="2300" spc="5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发</a:t>
            </a:r>
            <a:r>
              <a:rPr sz="230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300" spc="10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优秀实习生证</a:t>
            </a:r>
            <a:r>
              <a:rPr sz="2300" spc="6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书</a:t>
            </a:r>
            <a:endParaRPr lang="en-US" altLang="en-US" sz="2300" dirty="0"/>
          </a:p>
        </p:txBody>
      </p:sp>
      <p:sp>
        <p:nvSpPr>
          <p:cNvPr id="260" name="textbox 260"/>
          <p:cNvSpPr/>
          <p:nvPr/>
        </p:nvSpPr>
        <p:spPr>
          <a:xfrm>
            <a:off x="4926050" y="2147239"/>
            <a:ext cx="2762250" cy="35623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1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4000"/>
              </a:lnSpc>
            </a:pPr>
            <a:r>
              <a:rPr sz="2300" spc="-5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学徒制，  手把手带</a:t>
            </a:r>
            <a:r>
              <a:rPr sz="2300" spc="-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教</a:t>
            </a:r>
            <a:endParaRPr lang="en-US" altLang="en-US" sz="2300" dirty="0"/>
          </a:p>
        </p:txBody>
      </p:sp>
      <p:sp>
        <p:nvSpPr>
          <p:cNvPr id="261" name="textbox 261"/>
          <p:cNvSpPr/>
          <p:nvPr/>
        </p:nvSpPr>
        <p:spPr>
          <a:xfrm>
            <a:off x="970800" y="2116416"/>
            <a:ext cx="2003425" cy="43370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3210"/>
              </a:lnSpc>
            </a:pPr>
            <a:r>
              <a:rPr sz="2300" spc="9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精准实习</a:t>
            </a:r>
            <a:r>
              <a:rPr sz="2300" spc="90" dirty="0">
                <a:solidFill>
                  <a:srgbClr val="000000">
                    <a:alpha val="100000"/>
                  </a:srgbClr>
                </a:solidFill>
                <a:latin typeface="Calibri" panose="020F0502020204030204"/>
                <a:ea typeface="Calibri" panose="020F0502020204030204"/>
                <a:cs typeface="Calibri" panose="020F0502020204030204"/>
              </a:rPr>
              <a:t>+</a:t>
            </a:r>
            <a:r>
              <a:rPr sz="2300" spc="9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就</a:t>
            </a:r>
            <a:r>
              <a:rPr sz="2300" spc="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业</a:t>
            </a:r>
            <a:endParaRPr lang="en-US" altLang="en-US" sz="2300" dirty="0"/>
          </a:p>
        </p:txBody>
      </p:sp>
      <p:pic>
        <p:nvPicPr>
          <p:cNvPr id="262" name="picture 26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7820025" y="1580451"/>
            <a:ext cx="100456" cy="4629949"/>
          </a:xfrm>
          <a:prstGeom prst="rect">
            <a:avLst/>
          </a:prstGeom>
        </p:spPr>
      </p:pic>
      <p:pic>
        <p:nvPicPr>
          <p:cNvPr id="263" name="picture 26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3910063" y="1578559"/>
            <a:ext cx="80797" cy="4660760"/>
          </a:xfrm>
          <a:prstGeom prst="rect">
            <a:avLst/>
          </a:prstGeom>
        </p:spPr>
      </p:pic>
      <p:sp>
        <p:nvSpPr>
          <p:cNvPr id="264" name="textbox 264"/>
          <p:cNvSpPr/>
          <p:nvPr/>
        </p:nvSpPr>
        <p:spPr>
          <a:xfrm>
            <a:off x="8273796" y="2075688"/>
            <a:ext cx="536575" cy="601980"/>
          </a:xfrm>
          <a:prstGeom prst="rect">
            <a:avLst/>
          </a:prstGeom>
          <a:solidFill>
            <a:srgbClr val="44546A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13000"/>
              </a:lnSpc>
            </a:pPr>
            <a:endParaRPr lang="en-US" altLang="en-US" sz="1000" dirty="0"/>
          </a:p>
          <a:p>
            <a:pPr marL="117475" algn="l" rtl="0" eaLnBrk="0">
              <a:lnSpc>
                <a:spcPct val="85000"/>
              </a:lnSpc>
              <a:spcBef>
                <a:spcPts val="5"/>
              </a:spcBef>
            </a:pPr>
            <a:r>
              <a:rPr sz="2000" spc="30" dirty="0">
                <a:ln w="3175" cap="flat" cmpd="sng">
                  <a:solidFill>
                    <a:srgbClr val="FFFFFF">
                      <a:alpha val="100000"/>
                    </a:srgbClr>
                  </a:solidFill>
                  <a:prstDash val="solid"/>
                  <a:miter lim="0"/>
                </a:ln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</a:t>
            </a:r>
            <a:r>
              <a:rPr sz="2000" spc="10" dirty="0">
                <a:ln w="3175" cap="flat" cmpd="sng">
                  <a:solidFill>
                    <a:srgbClr val="FFFFFF">
                      <a:alpha val="100000"/>
                    </a:srgbClr>
                  </a:solidFill>
                  <a:prstDash val="solid"/>
                  <a:miter lim="0"/>
                </a:ln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endParaRPr lang="en-US" altLang="en-US" sz="2000" dirty="0"/>
          </a:p>
        </p:txBody>
      </p:sp>
      <p:sp>
        <p:nvSpPr>
          <p:cNvPr id="265" name="textbox 265"/>
          <p:cNvSpPr/>
          <p:nvPr/>
        </p:nvSpPr>
        <p:spPr>
          <a:xfrm>
            <a:off x="4290059" y="2103120"/>
            <a:ext cx="538480" cy="594359"/>
          </a:xfrm>
          <a:prstGeom prst="rect">
            <a:avLst/>
          </a:prstGeom>
          <a:solidFill>
            <a:srgbClr val="44546A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20000"/>
              </a:lnSpc>
            </a:pPr>
            <a:endParaRPr lang="en-US" altLang="en-US" sz="1000" dirty="0"/>
          </a:p>
          <a:p>
            <a:pPr algn="l" rtl="0" eaLnBrk="0">
              <a:lnSpc>
                <a:spcPct val="7000"/>
              </a:lnSpc>
            </a:pPr>
            <a:endParaRPr lang="en-US" altLang="en-US" sz="100" dirty="0"/>
          </a:p>
          <a:p>
            <a:pPr marL="118110" algn="l" rtl="0" eaLnBrk="0">
              <a:lnSpc>
                <a:spcPct val="85000"/>
              </a:lnSpc>
            </a:pPr>
            <a:r>
              <a:rPr sz="2000" spc="30" dirty="0">
                <a:ln w="3175" cap="flat" cmpd="sng">
                  <a:solidFill>
                    <a:srgbClr val="FFFFFF">
                      <a:alpha val="100000"/>
                    </a:srgbClr>
                  </a:solidFill>
                  <a:prstDash val="solid"/>
                  <a:miter lim="0"/>
                </a:ln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</a:t>
            </a:r>
            <a:r>
              <a:rPr sz="2000" spc="10" dirty="0">
                <a:ln w="3175" cap="flat" cmpd="sng">
                  <a:solidFill>
                    <a:srgbClr val="FFFFFF">
                      <a:alpha val="100000"/>
                    </a:srgbClr>
                  </a:solidFill>
                  <a:prstDash val="solid"/>
                  <a:miter lim="0"/>
                </a:ln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endParaRPr lang="en-US" altLang="en-US" sz="2000" dirty="0"/>
          </a:p>
        </p:txBody>
      </p:sp>
      <p:sp>
        <p:nvSpPr>
          <p:cNvPr id="266" name="textbox 266"/>
          <p:cNvSpPr/>
          <p:nvPr/>
        </p:nvSpPr>
        <p:spPr>
          <a:xfrm>
            <a:off x="210311" y="2135123"/>
            <a:ext cx="538480" cy="594359"/>
          </a:xfrm>
          <a:prstGeom prst="rect">
            <a:avLst/>
          </a:prstGeom>
          <a:solidFill>
            <a:srgbClr val="44546A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10000"/>
              </a:lnSpc>
            </a:pPr>
            <a:endParaRPr lang="en-US" altLang="en-US" sz="900" dirty="0"/>
          </a:p>
          <a:p>
            <a:pPr marL="118110" algn="l" rtl="0" eaLnBrk="0">
              <a:lnSpc>
                <a:spcPct val="86000"/>
              </a:lnSpc>
            </a:pPr>
            <a:r>
              <a:rPr sz="2000" spc="30" dirty="0">
                <a:ln w="3175" cap="flat" cmpd="sng">
                  <a:solidFill>
                    <a:srgbClr val="FFFFFF">
                      <a:alpha val="100000"/>
                    </a:srgbClr>
                  </a:solidFill>
                  <a:prstDash val="solid"/>
                  <a:miter lim="0"/>
                </a:ln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</a:t>
            </a:r>
            <a:r>
              <a:rPr sz="2000" spc="10" dirty="0">
                <a:ln w="3175" cap="flat" cmpd="sng">
                  <a:solidFill>
                    <a:srgbClr val="FFFFFF">
                      <a:alpha val="100000"/>
                    </a:srgbClr>
                  </a:solidFill>
                  <a:prstDash val="solid"/>
                  <a:miter lim="0"/>
                </a:ln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endParaRPr lang="en-US" altLang="en-US" sz="2000" dirty="0"/>
          </a:p>
        </p:txBody>
      </p:sp>
      <p:sp>
        <p:nvSpPr>
          <p:cNvPr id="267" name="rect"/>
          <p:cNvSpPr/>
          <p:nvPr/>
        </p:nvSpPr>
        <p:spPr>
          <a:xfrm>
            <a:off x="0" y="432816"/>
            <a:ext cx="115824" cy="446531"/>
          </a:xfrm>
          <a:prstGeom prst="rect">
            <a:avLst/>
          </a:prstGeom>
          <a:solidFill>
            <a:srgbClr val="203864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rect"/>
          <p:cNvSpPr/>
          <p:nvPr/>
        </p:nvSpPr>
        <p:spPr>
          <a:xfrm>
            <a:off x="8936735" y="1432559"/>
            <a:ext cx="582168" cy="580644"/>
          </a:xfrm>
          <a:prstGeom prst="rect">
            <a:avLst/>
          </a:prstGeom>
          <a:solidFill>
            <a:srgbClr val="44546A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graphicFrame>
        <p:nvGraphicFramePr>
          <p:cNvPr id="269" name="table 26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3768468"/>
              </p:ext>
            </p:extLst>
          </p:nvPr>
        </p:nvGraphicFramePr>
        <p:xfrm>
          <a:off x="4818888" y="1016977"/>
          <a:ext cx="7148195" cy="4762500"/>
        </p:xfrm>
        <a:graphic>
          <a:graphicData uri="http://schemas.openxmlformats.org/drawingml/2006/table">
            <a:tbl>
              <a:tblPr/>
              <a:tblGrid>
                <a:gridCol w="682625"/>
                <a:gridCol w="3058795"/>
                <a:gridCol w="266700"/>
                <a:gridCol w="3140075"/>
              </a:tblGrid>
              <a:tr h="476250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8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9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9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7000"/>
                        </a:lnSpc>
                      </a:pPr>
                      <a:endParaRPr lang="en-US" altLang="en-US" sz="100" dirty="0"/>
                    </a:p>
                    <a:p>
                      <a:pPr marL="102235" algn="l" rtl="0" eaLnBrk="0">
                        <a:lnSpc>
                          <a:spcPct val="94000"/>
                        </a:lnSpc>
                      </a:pPr>
                      <a:r>
                        <a:rPr sz="2700" spc="1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财税职场避坑指</a:t>
                      </a:r>
                      <a:r>
                        <a:rPr sz="270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导</a:t>
                      </a:r>
                      <a:endParaRPr lang="en-US" altLang="en-US" sz="2700" dirty="0"/>
                    </a:p>
                    <a:p>
                      <a:pPr marL="99695" algn="l" rtl="0" eaLnBrk="0">
                        <a:lnSpc>
                          <a:spcPct val="88000"/>
                        </a:lnSpc>
                        <a:spcBef>
                          <a:spcPts val="1360"/>
                        </a:spcBef>
                      </a:pPr>
                      <a:r>
                        <a:rPr sz="1700" spc="1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高级会计师专业指</a:t>
                      </a:r>
                      <a:r>
                        <a:rPr sz="1700" spc="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导</a:t>
                      </a:r>
                      <a:endParaRPr lang="en-US" altLang="en-US" sz="1700" dirty="0"/>
                    </a:p>
                    <a:p>
                      <a:pPr marL="107950" algn="l" rtl="0" eaLnBrk="0">
                        <a:lnSpc>
                          <a:spcPts val="2150"/>
                        </a:lnSpc>
                      </a:pPr>
                      <a:r>
                        <a:rPr sz="170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</a:rPr>
                        <a:t>24</a:t>
                      </a:r>
                      <a:r>
                        <a:rPr sz="170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小时在线答疑解</a:t>
                      </a:r>
                      <a:r>
                        <a:rPr sz="1700" spc="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惑</a:t>
                      </a:r>
                      <a:endParaRPr lang="en-US" altLang="en-US" sz="1700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0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10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11000"/>
                        </a:lnSpc>
                      </a:pPr>
                      <a:endParaRPr lang="en-US" altLang="en-US" sz="1000" dirty="0"/>
                    </a:p>
                    <a:p>
                      <a:pPr marL="109855" algn="l" rtl="0" eaLnBrk="0">
                        <a:lnSpc>
                          <a:spcPct val="97000"/>
                        </a:lnSpc>
                        <a:spcBef>
                          <a:spcPts val="5"/>
                        </a:spcBef>
                        <a:tabLst>
                          <a:tab pos="239395" algn="l"/>
                        </a:tabLst>
                      </a:pPr>
                      <a:r>
                        <a:rPr sz="2100" spc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	</a:t>
                      </a:r>
                      <a:r>
                        <a:rPr sz="3400" spc="-60" baseline="-8000" dirty="0">
                          <a:ln w="6350" cap="flat" cmpd="sng">
                            <a:solidFill>
                              <a:srgbClr val="FFFFFF">
                                <a:alpha val="100000"/>
                              </a:srgbClr>
                            </a:solidFill>
                            <a:prstDash val="solid"/>
                            <a:miter lim="0"/>
                          </a:ln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0</a:t>
                      </a:r>
                      <a:r>
                        <a:rPr sz="2200" spc="-60" dirty="0">
                          <a:ln w="6350" cap="flat" cmpd="sng">
                            <a:solidFill>
                              <a:srgbClr val="FFFFFF">
                                <a:alpha val="100000"/>
                              </a:srgbClr>
                            </a:solidFill>
                            <a:prstDash val="solid"/>
                            <a:miter lim="0"/>
                          </a:ln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6</a:t>
                      </a:r>
                      <a:r>
                        <a:rPr lang="en-US" sz="2200" spc="-60" dirty="0">
                          <a:ln w="6350" cap="flat" cmpd="sng">
                            <a:solidFill>
                              <a:srgbClr val="FFFFFF">
                                <a:alpha val="100000"/>
                              </a:srgbClr>
                            </a:solidFill>
                            <a:prstDash val="solid"/>
                            <a:miter lim="0"/>
                          </a:ln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</a:t>
                      </a:r>
                      <a:r>
                        <a:rPr sz="2600" spc="-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就业岗位推</a:t>
                      </a:r>
                      <a:r>
                        <a:rPr sz="260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荐</a:t>
                      </a:r>
                      <a:endParaRPr lang="en-US" altLang="en-US" sz="2600" dirty="0"/>
                    </a:p>
                    <a:p>
                      <a:pPr algn="l" rtl="0" eaLnBrk="0">
                        <a:lnSpc>
                          <a:spcPct val="124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25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25000"/>
                        </a:lnSpc>
                      </a:pPr>
                      <a:endParaRPr lang="en-US" altLang="en-US" sz="1000" dirty="0"/>
                    </a:p>
                    <a:p>
                      <a:pPr marL="603250" algn="l" rtl="0" eaLnBrk="0">
                        <a:lnSpc>
                          <a:spcPct val="94000"/>
                        </a:lnSpc>
                        <a:spcBef>
                          <a:spcPts val="695"/>
                        </a:spcBef>
                      </a:pPr>
                      <a:r>
                        <a:rPr sz="2300" spc="-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实习结束后，  </a:t>
                      </a:r>
                      <a:r>
                        <a:rPr sz="2300" spc="-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有</a:t>
                      </a:r>
                      <a:endParaRPr lang="en-US" altLang="en-US" sz="2300" dirty="0"/>
                    </a:p>
                    <a:p>
                      <a:pPr marL="188595" algn="l" rtl="0" eaLnBrk="0">
                        <a:lnSpc>
                          <a:spcPct val="85000"/>
                        </a:lnSpc>
                        <a:spcBef>
                          <a:spcPts val="270"/>
                        </a:spcBef>
                      </a:pPr>
                      <a:r>
                        <a:rPr sz="2300" spc="100" dirty="0" err="1" smtClean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意向留在</a:t>
                      </a:r>
                      <a:r>
                        <a:rPr lang="zh-CN" altLang="en-US" sz="2300" spc="100" dirty="0" smtClean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上海</a:t>
                      </a:r>
                      <a:r>
                        <a:rPr sz="2300" spc="100" dirty="0" err="1" smtClean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发展</a:t>
                      </a:r>
                      <a:r>
                        <a:rPr sz="2300" spc="40" dirty="0" err="1" smtClean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的</a:t>
                      </a:r>
                      <a:endParaRPr lang="en-US" altLang="en-US" sz="2300" dirty="0"/>
                    </a:p>
                    <a:p>
                      <a:pPr marL="207645" algn="l" rtl="0" eaLnBrk="0">
                        <a:lnSpc>
                          <a:spcPts val="3855"/>
                        </a:lnSpc>
                      </a:pPr>
                      <a:r>
                        <a:rPr sz="2300" spc="-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同学，  </a:t>
                      </a:r>
                      <a:r>
                        <a:rPr sz="2300" spc="-70" dirty="0" err="1" smtClean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推</a:t>
                      </a:r>
                      <a:r>
                        <a:rPr sz="2300" spc="-40" dirty="0" err="1" smtClean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荐</a:t>
                      </a:r>
                      <a:r>
                        <a:rPr sz="2300" spc="0" dirty="0" err="1" smtClean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国</a:t>
                      </a:r>
                      <a:r>
                        <a:rPr sz="2300" spc="90" dirty="0" err="1" smtClean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际四大及百强会计</a:t>
                      </a:r>
                      <a:r>
                        <a:rPr sz="2300" spc="30" dirty="0" err="1" smtClean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师</a:t>
                      </a:r>
                      <a:r>
                        <a:rPr sz="2300" spc="90" dirty="0" err="1" smtClean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事务所高质量就业</a:t>
                      </a:r>
                      <a:r>
                        <a:rPr sz="2300" spc="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。</a:t>
                      </a:r>
                      <a:endParaRPr lang="en-US" altLang="en-US" sz="2300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70" name="rect"/>
          <p:cNvSpPr/>
          <p:nvPr/>
        </p:nvSpPr>
        <p:spPr>
          <a:xfrm>
            <a:off x="396240" y="1487423"/>
            <a:ext cx="582168" cy="582167"/>
          </a:xfrm>
          <a:prstGeom prst="rect">
            <a:avLst/>
          </a:prstGeom>
          <a:solidFill>
            <a:srgbClr val="44546A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71" name="textbox 271"/>
          <p:cNvSpPr/>
          <p:nvPr/>
        </p:nvSpPr>
        <p:spPr>
          <a:xfrm>
            <a:off x="249072" y="1620294"/>
            <a:ext cx="4074795" cy="280733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9000"/>
              </a:lnSpc>
            </a:pPr>
            <a:endParaRPr lang="en-US" altLang="en-US" sz="100" dirty="0"/>
          </a:p>
          <a:p>
            <a:pPr marL="265430" algn="l" rtl="0" eaLnBrk="0">
              <a:lnSpc>
                <a:spcPct val="93000"/>
              </a:lnSpc>
            </a:pPr>
            <a:r>
              <a:rPr sz="3500" spc="100" baseline="12000" dirty="0">
                <a:ln w="6350" cap="flat" cmpd="sng">
                  <a:solidFill>
                    <a:srgbClr val="FFFFFF">
                      <a:alpha val="100000"/>
                    </a:srgbClr>
                  </a:solidFill>
                  <a:prstDash val="solid"/>
                  <a:miter lim="0"/>
                </a:ln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04</a:t>
            </a:r>
            <a:r>
              <a:rPr sz="2200" spc="10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</a:t>
            </a:r>
            <a:r>
              <a:rPr sz="2700" spc="100" dirty="0">
                <a:solidFill>
                  <a:srgbClr val="FF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免费</a:t>
            </a:r>
            <a:r>
              <a:rPr sz="2300" spc="10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提供初会过关</a:t>
            </a:r>
            <a:r>
              <a:rPr sz="2300" spc="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宝</a:t>
            </a:r>
            <a:endParaRPr lang="en-US" altLang="en-US" sz="2300" dirty="0"/>
          </a:p>
          <a:p>
            <a:pPr marL="1019175" algn="l" rtl="0" eaLnBrk="0">
              <a:lnSpc>
                <a:spcPct val="93000"/>
              </a:lnSpc>
              <a:spcBef>
                <a:spcPts val="305"/>
              </a:spcBef>
            </a:pPr>
            <a:r>
              <a:rPr sz="2300" spc="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典</a:t>
            </a:r>
            <a:endParaRPr lang="en-US" altLang="en-US" sz="2300" dirty="0"/>
          </a:p>
          <a:p>
            <a:pPr algn="l" rtl="0" eaLnBrk="0">
              <a:lnSpc>
                <a:spcPct val="101000"/>
              </a:lnSpc>
            </a:pPr>
            <a:endParaRPr lang="en-US" altLang="en-US" sz="1000" dirty="0"/>
          </a:p>
          <a:p>
            <a:pPr marL="12700" indent="22225" algn="l" rtl="0" eaLnBrk="0">
              <a:lnSpc>
                <a:spcPct val="99000"/>
              </a:lnSpc>
              <a:spcBef>
                <a:spcPts val="695"/>
              </a:spcBef>
            </a:pPr>
            <a:r>
              <a:rPr sz="2300" spc="40" dirty="0">
                <a:solidFill>
                  <a:srgbClr val="000000">
                    <a:alpha val="100000"/>
                  </a:srgbClr>
                </a:solidFill>
                <a:latin typeface="Calibri" panose="020F0502020204030204"/>
                <a:ea typeface="Calibri" panose="020F0502020204030204"/>
                <a:cs typeface="Calibri" panose="020F0502020204030204"/>
              </a:rPr>
              <a:t>1</a:t>
            </a:r>
            <a:r>
              <a:rPr sz="2300" spc="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、免费开办初级考试特训</a:t>
            </a:r>
            <a:r>
              <a:rPr sz="2300" spc="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营</a:t>
            </a:r>
            <a:r>
              <a:rPr sz="230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  </a:t>
            </a:r>
            <a:r>
              <a:rPr sz="2300" spc="9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提供针对性</a:t>
            </a:r>
            <a:r>
              <a:rPr sz="2300" spc="90" dirty="0">
                <a:solidFill>
                  <a:srgbClr val="ED7D3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学习</a:t>
            </a:r>
            <a:r>
              <a:rPr sz="2300" spc="9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和</a:t>
            </a:r>
            <a:r>
              <a:rPr sz="2300" spc="90" dirty="0">
                <a:solidFill>
                  <a:srgbClr val="ED7D3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真题训练</a:t>
            </a:r>
            <a:r>
              <a:rPr sz="2300" spc="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en-US" altLang="en-US" sz="2300" dirty="0"/>
          </a:p>
          <a:p>
            <a:pPr algn="l" rtl="0" eaLnBrk="0">
              <a:lnSpc>
                <a:spcPct val="101000"/>
              </a:lnSpc>
            </a:pPr>
            <a:endParaRPr lang="en-US" altLang="en-US" sz="1000" dirty="0"/>
          </a:p>
          <a:p>
            <a:pPr algn="l" rtl="0" eaLnBrk="0">
              <a:lnSpc>
                <a:spcPct val="101000"/>
              </a:lnSpc>
            </a:pPr>
            <a:endParaRPr lang="en-US" altLang="en-US" sz="1000" dirty="0"/>
          </a:p>
          <a:p>
            <a:pPr algn="l" rtl="0" eaLnBrk="0">
              <a:lnSpc>
                <a:spcPct val="116000"/>
              </a:lnSpc>
            </a:pPr>
            <a:endParaRPr lang="en-US" altLang="en-US" sz="500" dirty="0"/>
          </a:p>
          <a:p>
            <a:pPr marL="15240" indent="10160" algn="l" rtl="0" eaLnBrk="0">
              <a:lnSpc>
                <a:spcPct val="100000"/>
              </a:lnSpc>
              <a:spcBef>
                <a:spcPts val="0"/>
              </a:spcBef>
            </a:pPr>
            <a:r>
              <a:rPr sz="2300" spc="-100" dirty="0">
                <a:solidFill>
                  <a:srgbClr val="000000">
                    <a:alpha val="100000"/>
                  </a:srgbClr>
                </a:solidFill>
                <a:latin typeface="Calibri" panose="020F0502020204030204"/>
                <a:ea typeface="Calibri" panose="020F0502020204030204"/>
                <a:cs typeface="Calibri" panose="020F0502020204030204"/>
              </a:rPr>
              <a:t>2</a:t>
            </a:r>
            <a:r>
              <a:rPr sz="2300" spc="-10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  高级会计师每周讲课，  </a:t>
            </a:r>
            <a:r>
              <a:rPr sz="2300" spc="-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为</a:t>
            </a:r>
            <a:r>
              <a:rPr sz="230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sz="2300" spc="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学生提供高质</a:t>
            </a:r>
            <a:r>
              <a:rPr sz="230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量的考点资源。</a:t>
            </a:r>
            <a:endParaRPr lang="en-US" altLang="en-US" sz="2300" dirty="0"/>
          </a:p>
        </p:txBody>
      </p:sp>
      <p:pic>
        <p:nvPicPr>
          <p:cNvPr id="272" name="picture 27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5152644" y="2846832"/>
            <a:ext cx="2997708" cy="3662171"/>
          </a:xfrm>
          <a:prstGeom prst="rect">
            <a:avLst/>
          </a:prstGeom>
        </p:spPr>
      </p:pic>
      <p:sp>
        <p:nvSpPr>
          <p:cNvPr id="273" name="textbox 273"/>
          <p:cNvSpPr/>
          <p:nvPr/>
        </p:nvSpPr>
        <p:spPr>
          <a:xfrm>
            <a:off x="294533" y="438679"/>
            <a:ext cx="2205989" cy="47053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2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1000"/>
              </a:lnSpc>
            </a:pPr>
            <a:r>
              <a:rPr sz="3200" spc="240" dirty="0">
                <a:ln w="9525" cap="flat" cmpd="sng">
                  <a:solidFill>
                    <a:srgbClr val="203864">
                      <a:alpha val="100000"/>
                    </a:srgbClr>
                  </a:solidFill>
                  <a:prstDash val="solid"/>
                  <a:miter lim="0"/>
                </a:ln>
                <a:solidFill>
                  <a:srgbClr val="203864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我们的优</a:t>
            </a:r>
            <a:r>
              <a:rPr sz="3200" spc="200" dirty="0">
                <a:ln w="9525" cap="flat" cmpd="sng">
                  <a:solidFill>
                    <a:srgbClr val="203864">
                      <a:alpha val="100000"/>
                    </a:srgbClr>
                  </a:solidFill>
                  <a:prstDash val="solid"/>
                  <a:miter lim="0"/>
                </a:ln>
                <a:solidFill>
                  <a:srgbClr val="203864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势</a:t>
            </a:r>
            <a:endParaRPr lang="en-US" altLang="en-US" sz="3200" dirty="0"/>
          </a:p>
        </p:txBody>
      </p:sp>
      <p:sp>
        <p:nvSpPr>
          <p:cNvPr id="274" name="textbox 274"/>
          <p:cNvSpPr/>
          <p:nvPr/>
        </p:nvSpPr>
        <p:spPr>
          <a:xfrm>
            <a:off x="8616185" y="277157"/>
            <a:ext cx="3274695" cy="17526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5000"/>
              </a:lnSpc>
            </a:pPr>
            <a:endParaRPr lang="en-US" altLang="en-US" sz="1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12700" algn="l" rtl="0" eaLnBrk="0">
              <a:lnSpc>
                <a:spcPct val="98000"/>
              </a:lnSpc>
            </a:pPr>
            <a:r>
              <a:rPr sz="1000" spc="7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中</a:t>
            </a:r>
            <a:r>
              <a:rPr sz="1000" spc="7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7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企</a:t>
            </a:r>
            <a:r>
              <a:rPr sz="1000" spc="7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7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盈</a:t>
            </a:r>
            <a:r>
              <a:rPr sz="1000" spc="7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7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飞</a:t>
            </a:r>
            <a:r>
              <a:rPr sz="1000" spc="7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</a:t>
            </a:r>
            <a:r>
              <a:rPr sz="1000" spc="7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(</a:t>
            </a:r>
            <a:r>
              <a:rPr sz="1000" spc="7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7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北</a:t>
            </a:r>
            <a:r>
              <a:rPr sz="1000" spc="7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7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京</a:t>
            </a:r>
            <a:r>
              <a:rPr sz="1000" spc="7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7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)</a:t>
            </a:r>
            <a:r>
              <a:rPr sz="1000" spc="7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</a:t>
            </a:r>
            <a:r>
              <a:rPr sz="1000" spc="7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会</a:t>
            </a:r>
            <a:r>
              <a:rPr sz="1000" spc="7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7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计</a:t>
            </a:r>
            <a:r>
              <a:rPr sz="1000" spc="7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7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服</a:t>
            </a:r>
            <a:r>
              <a:rPr sz="1000" spc="7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7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务</a:t>
            </a:r>
            <a:r>
              <a:rPr sz="1000" spc="7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7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有</a:t>
            </a:r>
            <a:r>
              <a:rPr sz="1000" spc="7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7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限</a:t>
            </a:r>
            <a:r>
              <a:rPr sz="1000" spc="7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1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公</a:t>
            </a:r>
            <a:r>
              <a:rPr sz="1000" spc="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司</a:t>
            </a:r>
            <a:endParaRPr lang="en-US" altLang="en-US" sz="10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275" name="picture 27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4409592" y="887971"/>
            <a:ext cx="81177" cy="5045278"/>
          </a:xfrm>
          <a:prstGeom prst="rect">
            <a:avLst/>
          </a:prstGeom>
        </p:spPr>
      </p:pic>
      <p:sp>
        <p:nvSpPr>
          <p:cNvPr id="276" name="textbox 276"/>
          <p:cNvSpPr/>
          <p:nvPr/>
        </p:nvSpPr>
        <p:spPr>
          <a:xfrm>
            <a:off x="4818888" y="1452371"/>
            <a:ext cx="582294" cy="648969"/>
          </a:xfrm>
          <a:prstGeom prst="rect">
            <a:avLst/>
          </a:prstGeom>
          <a:solidFill>
            <a:srgbClr val="44546A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26000"/>
              </a:lnSpc>
            </a:pPr>
            <a:endParaRPr lang="en-US" altLang="en-US" sz="1000" dirty="0"/>
          </a:p>
          <a:p>
            <a:pPr algn="l" rtl="0" eaLnBrk="0">
              <a:lnSpc>
                <a:spcPct val="6000"/>
              </a:lnSpc>
            </a:pPr>
            <a:endParaRPr lang="en-US" altLang="en-US" sz="100" dirty="0"/>
          </a:p>
          <a:p>
            <a:pPr marL="118110" algn="l" rtl="0" eaLnBrk="0">
              <a:lnSpc>
                <a:spcPct val="85000"/>
              </a:lnSpc>
            </a:pPr>
            <a:r>
              <a:rPr sz="2300" spc="30" dirty="0">
                <a:ln w="6350" cap="flat" cmpd="sng">
                  <a:solidFill>
                    <a:srgbClr val="FFFFFF">
                      <a:alpha val="100000"/>
                    </a:srgbClr>
                  </a:solidFill>
                  <a:prstDash val="solid"/>
                  <a:miter lim="0"/>
                </a:ln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</a:t>
            </a:r>
            <a:r>
              <a:rPr sz="2300" spc="20" dirty="0">
                <a:ln w="6350" cap="flat" cmpd="sng">
                  <a:solidFill>
                    <a:srgbClr val="FFFFFF">
                      <a:alpha val="100000"/>
                    </a:srgbClr>
                  </a:solidFill>
                  <a:prstDash val="solid"/>
                  <a:miter lim="0"/>
                </a:ln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</a:t>
            </a:r>
            <a:endParaRPr lang="en-US" altLang="en-US" sz="2300" dirty="0"/>
          </a:p>
        </p:txBody>
      </p:sp>
      <p:pic>
        <p:nvPicPr>
          <p:cNvPr id="277" name="picture 27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8679688" y="1016977"/>
            <a:ext cx="38075" cy="4762500"/>
          </a:xfrm>
          <a:prstGeom prst="rect">
            <a:avLst/>
          </a:prstGeom>
        </p:spPr>
      </p:pic>
      <p:sp>
        <p:nvSpPr>
          <p:cNvPr id="278" name="rect"/>
          <p:cNvSpPr/>
          <p:nvPr/>
        </p:nvSpPr>
        <p:spPr>
          <a:xfrm>
            <a:off x="0" y="432816"/>
            <a:ext cx="115824" cy="446531"/>
          </a:xfrm>
          <a:prstGeom prst="rect">
            <a:avLst/>
          </a:prstGeom>
          <a:solidFill>
            <a:srgbClr val="203864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279" name="picture 27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8673782" y="890016"/>
            <a:ext cx="76200" cy="88937"/>
          </a:xfrm>
          <a:prstGeom prst="rect">
            <a:avLst/>
          </a:prstGeom>
        </p:spPr>
      </p:pic>
      <p:pic>
        <p:nvPicPr>
          <p:cNvPr id="280" name="picture 28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8647493" y="5817514"/>
            <a:ext cx="76200" cy="8439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picture 28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3259835" y="0"/>
            <a:ext cx="5671756" cy="3468623"/>
          </a:xfrm>
          <a:prstGeom prst="rect">
            <a:avLst/>
          </a:prstGeom>
        </p:spPr>
      </p:pic>
      <p:sp>
        <p:nvSpPr>
          <p:cNvPr id="282" name="textbox 282"/>
          <p:cNvSpPr/>
          <p:nvPr/>
        </p:nvSpPr>
        <p:spPr>
          <a:xfrm>
            <a:off x="4482439" y="3773627"/>
            <a:ext cx="3218179" cy="52196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4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3000"/>
              </a:lnSpc>
            </a:pPr>
            <a:r>
              <a:rPr sz="3500" spc="10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实习岗位及要</a:t>
            </a:r>
            <a:r>
              <a:rPr sz="3500" spc="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求</a:t>
            </a:r>
            <a:endParaRPr lang="en-US" altLang="en-US" sz="3500" dirty="0"/>
          </a:p>
        </p:txBody>
      </p:sp>
      <p:pic>
        <p:nvPicPr>
          <p:cNvPr id="283" name="picture 28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5885179" y="5508625"/>
            <a:ext cx="421004" cy="4210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 rot="21600000">
            <a:off x="6855967" y="1535683"/>
            <a:ext cx="4159504" cy="4426585"/>
            <a:chOff x="-12700" y="-12700"/>
            <a:chExt cx="4159504" cy="4426585"/>
          </a:xfrm>
        </p:grpSpPr>
        <p:pic>
          <p:nvPicPr>
            <p:cNvPr id="284" name="picture 28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600000">
              <a:off x="0" y="0"/>
              <a:ext cx="4146804" cy="4370832"/>
            </a:xfrm>
            <a:prstGeom prst="rect">
              <a:avLst/>
            </a:prstGeom>
          </p:spPr>
        </p:pic>
        <p:sp>
          <p:nvSpPr>
            <p:cNvPr id="285" name="textbox 285"/>
            <p:cNvSpPr/>
            <p:nvPr/>
          </p:nvSpPr>
          <p:spPr>
            <a:xfrm>
              <a:off x="-12700" y="-12700"/>
              <a:ext cx="3913505" cy="4426585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19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19000"/>
                </a:lnSpc>
              </a:pPr>
              <a:endParaRPr lang="en-US" altLang="en-US" sz="1000" dirty="0"/>
            </a:p>
            <a:p>
              <a:pPr marL="1341755" algn="l" rtl="0" eaLnBrk="0">
                <a:lnSpc>
                  <a:spcPct val="95000"/>
                </a:lnSpc>
                <a:spcBef>
                  <a:spcPts val="5"/>
                </a:spcBef>
              </a:pPr>
              <a:r>
                <a:rPr sz="3200" spc="-60" dirty="0">
                  <a:ln w="11641" cap="flat" cmpd="sng">
                    <a:solidFill>
                      <a:srgbClr val="FFFF00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00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审计助理</a:t>
              </a:r>
              <a:endParaRPr lang="en-US" altLang="en-US" sz="3200" dirty="0"/>
            </a:p>
            <a:p>
              <a:pPr marL="725805" indent="-189230" algn="l" rtl="0" eaLnBrk="0">
                <a:lnSpc>
                  <a:spcPct val="113000"/>
                </a:lnSpc>
                <a:spcBef>
                  <a:spcPts val="765"/>
                </a:spcBef>
              </a:pPr>
              <a:r>
                <a:rPr sz="1400" spc="9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•  </a:t>
              </a:r>
              <a:r>
                <a:rPr sz="1700" spc="90" dirty="0">
                  <a:ln w="6537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负责函证、盘点等实质性程</a:t>
              </a:r>
              <a:r>
                <a:rPr sz="1700" spc="70" dirty="0">
                  <a:ln w="6537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序</a:t>
              </a:r>
              <a:r>
                <a:rPr sz="1700" spc="0" dirty="0">
                  <a:solidFill>
                    <a:srgbClr val="FFFFFF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    </a:t>
              </a:r>
              <a:r>
                <a:rPr sz="1700" spc="40" dirty="0">
                  <a:ln w="6537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的执</a:t>
              </a:r>
              <a:r>
                <a:rPr sz="1700" spc="20" dirty="0">
                  <a:ln w="6537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行</a:t>
              </a:r>
              <a:endParaRPr lang="en-US" altLang="en-US" sz="1700" dirty="0"/>
            </a:p>
            <a:p>
              <a:pPr marL="710565" indent="-174625" algn="l" rtl="0" eaLnBrk="0">
                <a:lnSpc>
                  <a:spcPct val="113000"/>
                </a:lnSpc>
                <a:spcBef>
                  <a:spcPts val="1165"/>
                </a:spcBef>
              </a:pPr>
              <a:r>
                <a:rPr sz="1400" spc="9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•  </a:t>
              </a:r>
              <a:r>
                <a:rPr sz="1700" spc="90" dirty="0">
                  <a:ln w="6537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编制初级的审计工作底稿，</a:t>
              </a:r>
              <a:r>
                <a:rPr sz="1700" spc="70" dirty="0">
                  <a:ln w="6537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例</a:t>
              </a:r>
              <a:r>
                <a:rPr sz="1700" spc="0" dirty="0">
                  <a:solidFill>
                    <a:srgbClr val="FFFFFF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    </a:t>
              </a:r>
              <a:r>
                <a:rPr sz="1700" spc="100" dirty="0">
                  <a:ln w="6537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如货币资金、费用等科目</a:t>
              </a:r>
              <a:r>
                <a:rPr sz="1700" spc="0" dirty="0">
                  <a:ln w="6537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；</a:t>
              </a:r>
              <a:endParaRPr lang="en-US" altLang="en-US" sz="1700" dirty="0"/>
            </a:p>
            <a:p>
              <a:pPr marL="709930" indent="-173355" algn="l" rtl="0" eaLnBrk="0">
                <a:lnSpc>
                  <a:spcPct val="113000"/>
                </a:lnSpc>
                <a:spcBef>
                  <a:spcPts val="1175"/>
                </a:spcBef>
              </a:pPr>
              <a:r>
                <a:rPr sz="1400" spc="9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•  </a:t>
              </a:r>
              <a:r>
                <a:rPr sz="1700" spc="90" dirty="0">
                  <a:ln w="6537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审计报告的排版、核对及打</a:t>
              </a:r>
              <a:r>
                <a:rPr sz="1700" spc="70" dirty="0">
                  <a:ln w="6537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印</a:t>
              </a:r>
              <a:r>
                <a:rPr sz="1700" spc="0" dirty="0">
                  <a:solidFill>
                    <a:srgbClr val="FFFFFF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    </a:t>
              </a:r>
              <a:r>
                <a:rPr sz="1700" spc="80" dirty="0">
                  <a:ln w="6537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工作</a:t>
              </a:r>
              <a:r>
                <a:rPr sz="1700" spc="60" dirty="0">
                  <a:ln w="6537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等</a:t>
              </a:r>
              <a:endParaRPr lang="en-US" altLang="en-US" sz="1700" dirty="0"/>
            </a:p>
            <a:p>
              <a:pPr marL="535940" algn="l" rtl="0" eaLnBrk="0">
                <a:lnSpc>
                  <a:spcPct val="100000"/>
                </a:lnSpc>
                <a:spcBef>
                  <a:spcPts val="1150"/>
                </a:spcBef>
              </a:pPr>
              <a:r>
                <a:rPr sz="1400" spc="9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•  </a:t>
              </a:r>
              <a:r>
                <a:rPr sz="1700" spc="90" dirty="0">
                  <a:ln w="6537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审计底稿整理及归档工</a:t>
              </a:r>
              <a:r>
                <a:rPr sz="1700" spc="30" dirty="0">
                  <a:ln w="6537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作</a:t>
              </a:r>
              <a:endParaRPr lang="en-US" altLang="en-US" sz="1700" dirty="0"/>
            </a:p>
            <a:p>
              <a:pPr algn="l" rtl="0" eaLnBrk="0">
                <a:lnSpc>
                  <a:spcPct val="106000"/>
                </a:lnSpc>
              </a:pPr>
              <a:endParaRPr lang="en-US" altLang="en-US" sz="900" dirty="0"/>
            </a:p>
            <a:p>
              <a:pPr marL="535940" algn="l" rtl="0" eaLnBrk="0">
                <a:lnSpc>
                  <a:spcPct val="100000"/>
                </a:lnSpc>
                <a:spcBef>
                  <a:spcPts val="5"/>
                </a:spcBef>
              </a:pPr>
              <a:r>
                <a:rPr sz="1400" spc="9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•  </a:t>
              </a:r>
              <a:r>
                <a:rPr sz="1700" spc="90" dirty="0">
                  <a:ln w="6537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完成领导安排的其他任</a:t>
              </a:r>
              <a:r>
                <a:rPr sz="1700" spc="30" dirty="0">
                  <a:ln w="6537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务</a:t>
              </a:r>
              <a:endParaRPr lang="en-US" altLang="en-US" sz="1700" dirty="0"/>
            </a:p>
          </p:txBody>
        </p:sp>
      </p:grpSp>
      <p:grpSp>
        <p:nvGrpSpPr>
          <p:cNvPr id="8" name="group 8"/>
          <p:cNvGrpSpPr/>
          <p:nvPr/>
        </p:nvGrpSpPr>
        <p:grpSpPr>
          <a:xfrm rot="21600000">
            <a:off x="1025143" y="1535683"/>
            <a:ext cx="4142739" cy="4383532"/>
            <a:chOff x="-12700" y="-12700"/>
            <a:chExt cx="4142739" cy="4383532"/>
          </a:xfrm>
        </p:grpSpPr>
        <p:pic>
          <p:nvPicPr>
            <p:cNvPr id="286" name="picture 28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0" y="0"/>
              <a:ext cx="4130039" cy="4370832"/>
            </a:xfrm>
            <a:prstGeom prst="rect">
              <a:avLst/>
            </a:prstGeom>
          </p:spPr>
        </p:pic>
        <p:sp>
          <p:nvSpPr>
            <p:cNvPr id="287" name="textbox 287"/>
            <p:cNvSpPr/>
            <p:nvPr/>
          </p:nvSpPr>
          <p:spPr>
            <a:xfrm>
              <a:off x="-12700" y="-12700"/>
              <a:ext cx="3913505" cy="4370705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40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41000"/>
                </a:lnSpc>
              </a:pPr>
              <a:endParaRPr lang="en-US" altLang="en-US" sz="1000" dirty="0"/>
            </a:p>
            <a:p>
              <a:pPr marL="1274445" algn="l" rtl="0" eaLnBrk="0">
                <a:lnSpc>
                  <a:spcPct val="95000"/>
                </a:lnSpc>
                <a:spcBef>
                  <a:spcPts val="5"/>
                </a:spcBef>
              </a:pPr>
              <a:r>
                <a:rPr sz="3200" spc="-20" dirty="0">
                  <a:ln w="11641" cap="flat" cmpd="sng">
                    <a:solidFill>
                      <a:srgbClr val="FFFF00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00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会计助</a:t>
              </a:r>
              <a:r>
                <a:rPr sz="3200" spc="-10" dirty="0">
                  <a:ln w="11641" cap="flat" cmpd="sng">
                    <a:solidFill>
                      <a:srgbClr val="FFFF00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00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理</a:t>
              </a:r>
              <a:endParaRPr lang="en-US" altLang="en-US" sz="3200" dirty="0"/>
            </a:p>
            <a:p>
              <a:pPr marL="449580" indent="-169545" algn="l" rtl="0" eaLnBrk="0">
                <a:lnSpc>
                  <a:spcPct val="118000"/>
                </a:lnSpc>
                <a:spcBef>
                  <a:spcPts val="775"/>
                </a:spcBef>
              </a:pPr>
              <a:r>
                <a:rPr sz="1400" spc="10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•  </a:t>
              </a:r>
              <a:r>
                <a:rPr sz="1700" spc="100" dirty="0">
                  <a:ln w="6537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积极配合、协助主办会计完</a:t>
              </a:r>
              <a:r>
                <a:rPr sz="1700" spc="30" dirty="0">
                  <a:ln w="6537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成</a:t>
              </a:r>
              <a:r>
                <a:rPr sz="1700" spc="0" dirty="0">
                  <a:ln w="6537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各</a:t>
              </a:r>
              <a:r>
                <a:rPr sz="1700" spc="0" dirty="0">
                  <a:solidFill>
                    <a:srgbClr val="FFFFFF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    </a:t>
              </a:r>
              <a:r>
                <a:rPr sz="1700" spc="110" dirty="0">
                  <a:ln w="6537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类基础财务工作，包括开票、</a:t>
              </a:r>
              <a:r>
                <a:rPr sz="1700" spc="30" dirty="0">
                  <a:ln w="6537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报</a:t>
              </a:r>
              <a:r>
                <a:rPr sz="1700" spc="0" dirty="0">
                  <a:solidFill>
                    <a:srgbClr val="FFFFFF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    </a:t>
              </a:r>
              <a:r>
                <a:rPr sz="1700" spc="110" dirty="0">
                  <a:ln w="6537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税、记账、档案整理</a:t>
              </a:r>
              <a:r>
                <a:rPr sz="1700" spc="30" dirty="0">
                  <a:ln w="6537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等</a:t>
              </a:r>
              <a:endParaRPr lang="en-US" altLang="en-US" sz="1700" dirty="0"/>
            </a:p>
            <a:p>
              <a:pPr marL="450850" indent="-170815" algn="l" rtl="0" eaLnBrk="0">
                <a:lnSpc>
                  <a:spcPct val="118000"/>
                </a:lnSpc>
                <a:spcBef>
                  <a:spcPts val="1140"/>
                </a:spcBef>
              </a:pPr>
              <a:r>
                <a:rPr sz="1400" spc="10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•  </a:t>
              </a:r>
              <a:r>
                <a:rPr sz="1700" spc="100" dirty="0">
                  <a:ln w="6537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完成各类型公司全套工商设立</a:t>
              </a:r>
              <a:r>
                <a:rPr sz="1700" spc="30" dirty="0">
                  <a:ln w="6537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、</a:t>
              </a:r>
              <a:r>
                <a:rPr sz="1700" spc="0" dirty="0">
                  <a:solidFill>
                    <a:srgbClr val="FFFFFF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     </a:t>
              </a:r>
              <a:r>
                <a:rPr sz="1700" spc="110" dirty="0">
                  <a:ln w="6537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变更、注销，出入银行、税务</a:t>
              </a:r>
              <a:r>
                <a:rPr sz="1700" spc="20" dirty="0">
                  <a:ln w="6537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局</a:t>
              </a:r>
              <a:r>
                <a:rPr sz="1700" spc="0" dirty="0">
                  <a:solidFill>
                    <a:srgbClr val="FFFFFF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    </a:t>
              </a:r>
              <a:r>
                <a:rPr sz="1700" spc="100" dirty="0">
                  <a:ln w="6537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办理各类涉税事</a:t>
              </a:r>
              <a:r>
                <a:rPr sz="1700" spc="90" dirty="0">
                  <a:ln w="6537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项</a:t>
              </a:r>
              <a:endParaRPr lang="en-US" altLang="en-US" sz="1700" dirty="0"/>
            </a:p>
            <a:p>
              <a:pPr marL="451485" indent="-171450" algn="l" rtl="0" eaLnBrk="0">
                <a:lnSpc>
                  <a:spcPct val="113000"/>
                </a:lnSpc>
                <a:spcBef>
                  <a:spcPts val="1175"/>
                </a:spcBef>
              </a:pPr>
              <a:r>
                <a:rPr sz="1400" spc="10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•  </a:t>
              </a:r>
              <a:r>
                <a:rPr sz="1700" spc="100" dirty="0">
                  <a:ln w="6537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有效的客户沟通及管理，积</a:t>
              </a:r>
              <a:r>
                <a:rPr sz="1700" spc="30" dirty="0">
                  <a:ln w="6537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极</a:t>
              </a:r>
              <a:r>
                <a:rPr sz="1700" spc="0" dirty="0">
                  <a:ln w="6537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维</a:t>
              </a:r>
              <a:r>
                <a:rPr sz="1700" spc="0" dirty="0">
                  <a:solidFill>
                    <a:srgbClr val="FFFFFF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    </a:t>
              </a:r>
              <a:r>
                <a:rPr sz="1700" spc="110" dirty="0">
                  <a:ln w="6537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护、跟踪、掌握客户需</a:t>
              </a:r>
              <a:r>
                <a:rPr sz="1700" spc="20" dirty="0">
                  <a:ln w="6537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求</a:t>
              </a:r>
              <a:endParaRPr lang="en-US" altLang="en-US" sz="1700" dirty="0"/>
            </a:p>
            <a:p>
              <a:pPr algn="l" rtl="0" eaLnBrk="0">
                <a:lnSpc>
                  <a:spcPct val="105000"/>
                </a:lnSpc>
              </a:pPr>
              <a:endParaRPr lang="en-US" altLang="en-US" sz="900" dirty="0"/>
            </a:p>
            <a:p>
              <a:pPr algn="l" rtl="0" eaLnBrk="0">
                <a:lnSpc>
                  <a:spcPct val="8000"/>
                </a:lnSpc>
              </a:pPr>
              <a:endParaRPr lang="en-US" altLang="en-US" sz="100" dirty="0"/>
            </a:p>
            <a:p>
              <a:pPr marL="280035" algn="l" rtl="0" eaLnBrk="0">
                <a:lnSpc>
                  <a:spcPct val="100000"/>
                </a:lnSpc>
              </a:pPr>
              <a:r>
                <a:rPr sz="1400" spc="9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•  </a:t>
              </a:r>
              <a:r>
                <a:rPr sz="1700" spc="90" dirty="0">
                  <a:ln w="6537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完成领导安排的其他任</a:t>
              </a:r>
              <a:r>
                <a:rPr sz="1700" spc="30" dirty="0">
                  <a:ln w="6537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务</a:t>
              </a:r>
              <a:endParaRPr lang="en-US" altLang="en-US" sz="1700" dirty="0"/>
            </a:p>
          </p:txBody>
        </p:sp>
      </p:grpSp>
      <p:sp>
        <p:nvSpPr>
          <p:cNvPr id="288" name="textbox 288"/>
          <p:cNvSpPr/>
          <p:nvPr/>
        </p:nvSpPr>
        <p:spPr>
          <a:xfrm>
            <a:off x="1352550" y="6088380"/>
            <a:ext cx="3031490" cy="48387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3610"/>
              </a:lnSpc>
            </a:pPr>
            <a:endParaRPr lang="en-US" altLang="en-US" sz="2700" dirty="0"/>
          </a:p>
        </p:txBody>
      </p:sp>
      <p:sp>
        <p:nvSpPr>
          <p:cNvPr id="289" name="textbox 289"/>
          <p:cNvSpPr/>
          <p:nvPr/>
        </p:nvSpPr>
        <p:spPr>
          <a:xfrm>
            <a:off x="7121525" y="6088380"/>
            <a:ext cx="2831465" cy="48387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3610"/>
              </a:lnSpc>
            </a:pPr>
            <a:endParaRPr lang="en-US" altLang="en-US" sz="2700" dirty="0"/>
          </a:p>
        </p:txBody>
      </p:sp>
      <p:sp>
        <p:nvSpPr>
          <p:cNvPr id="290" name="textbox 290"/>
          <p:cNvSpPr/>
          <p:nvPr/>
        </p:nvSpPr>
        <p:spPr>
          <a:xfrm>
            <a:off x="699998" y="345769"/>
            <a:ext cx="1831339" cy="54546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00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7000"/>
              </a:lnSpc>
              <a:spcBef>
                <a:spcPts val="0"/>
              </a:spcBef>
            </a:pPr>
            <a:r>
              <a:rPr sz="3500" spc="60" dirty="0">
                <a:ln w="13075" cap="flat" cmpd="sng">
                  <a:solidFill>
                    <a:srgbClr val="000000">
                      <a:alpha val="100000"/>
                    </a:srgbClr>
                  </a:solidFill>
                  <a:prstDash val="solid"/>
                  <a:beve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实习岗</a:t>
            </a:r>
            <a:r>
              <a:rPr sz="3500" spc="30" dirty="0">
                <a:ln w="13075" cap="flat" cmpd="sng">
                  <a:solidFill>
                    <a:srgbClr val="000000">
                      <a:alpha val="100000"/>
                    </a:srgbClr>
                  </a:solidFill>
                  <a:prstDash val="solid"/>
                  <a:beve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位</a:t>
            </a:r>
            <a:endParaRPr lang="en-US" altLang="en-US" sz="3500" dirty="0"/>
          </a:p>
        </p:txBody>
      </p:sp>
      <p:sp>
        <p:nvSpPr>
          <p:cNvPr id="291" name="path"/>
          <p:cNvSpPr/>
          <p:nvPr/>
        </p:nvSpPr>
        <p:spPr>
          <a:xfrm>
            <a:off x="1524" y="3047"/>
            <a:ext cx="524256" cy="1050035"/>
          </a:xfrm>
          <a:custGeom>
            <a:avLst/>
            <a:gdLst/>
            <a:ahLst/>
            <a:cxnLst/>
            <a:rect l="0" t="0" r="0" b="0"/>
            <a:pathLst>
              <a:path w="825" h="1653">
                <a:moveTo>
                  <a:pt x="0" y="1653"/>
                </a:moveTo>
                <a:lnTo>
                  <a:pt x="825" y="825"/>
                </a:lnTo>
                <a:lnTo>
                  <a:pt x="0" y="0"/>
                </a:lnTo>
                <a:lnTo>
                  <a:pt x="0" y="1653"/>
                </a:lnTo>
              </a:path>
            </a:pathLst>
          </a:custGeom>
          <a:solidFill>
            <a:srgbClr val="203864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92" name="textbox 292"/>
          <p:cNvSpPr/>
          <p:nvPr/>
        </p:nvSpPr>
        <p:spPr>
          <a:xfrm>
            <a:off x="8616185" y="277157"/>
            <a:ext cx="3274695" cy="17526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5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1000" spc="7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中</a:t>
            </a:r>
            <a:r>
              <a:rPr sz="1000" spc="7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7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企</a:t>
            </a:r>
            <a:r>
              <a:rPr sz="1000" spc="7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7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盈</a:t>
            </a:r>
            <a:r>
              <a:rPr sz="1000" spc="7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7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飞</a:t>
            </a:r>
            <a:r>
              <a:rPr sz="1000" spc="7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</a:t>
            </a:r>
            <a:r>
              <a:rPr sz="1000" spc="7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(</a:t>
            </a:r>
            <a:r>
              <a:rPr sz="1000" spc="7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7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北</a:t>
            </a:r>
            <a:r>
              <a:rPr sz="1000" spc="7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7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京</a:t>
            </a:r>
            <a:r>
              <a:rPr sz="1000" spc="7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7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)</a:t>
            </a:r>
            <a:r>
              <a:rPr sz="1000" spc="7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</a:t>
            </a:r>
            <a:r>
              <a:rPr sz="1000" spc="7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会</a:t>
            </a:r>
            <a:r>
              <a:rPr sz="1000" spc="7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7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计</a:t>
            </a:r>
            <a:r>
              <a:rPr sz="1000" spc="7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7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服</a:t>
            </a:r>
            <a:r>
              <a:rPr sz="1000" spc="7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7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务</a:t>
            </a:r>
            <a:r>
              <a:rPr sz="1000" spc="7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7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有</a:t>
            </a:r>
            <a:r>
              <a:rPr sz="1000" spc="7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7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限</a:t>
            </a:r>
            <a:r>
              <a:rPr sz="1000" spc="7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000" spc="10" dirty="0">
                <a:ln w="3795" cap="flat" cmpd="sng">
                  <a:solidFill>
                    <a:srgbClr val="ADB9CA">
                      <a:alpha val="100000"/>
                    </a:srgbClr>
                  </a:solidFill>
                  <a:prstDash val="solid"/>
                  <a:bevel/>
                </a:ln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公</a:t>
            </a:r>
            <a:r>
              <a:rPr sz="1000" spc="0" dirty="0">
                <a:solidFill>
                  <a:srgbClr val="ADB9CA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司</a:t>
            </a:r>
            <a:endParaRPr lang="en-US" altLang="en-US" sz="1000" dirty="0"/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d5e6c536-0984-4624-a8a4-ef23fa48f744"/>
  <p:tag name="COMMONDATA" val="eyJoZGlkIjoiZjFmZWIzNDg2MmIzZjExOTIzMmViNTBmYTMwYTk0ZWY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9136.79842519685,&quot;width&quot;:19200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00751_1*i*3"/>
  <p:tag name="KSO_WM_TEMPLATE_CATEGORY" val="diagram"/>
  <p:tag name="KSO_WM_TEMPLATE_INDEX" val="20200751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10b2d864-5b8f-4e5e-8879-270b0d5d3b7b}"/>
  <p:tag name="TABLE_ENDDRAG_ORIGIN_RECT" val="825*411"/>
  <p:tag name="TABLE_ENDDRAG_RECT" val="11*83*825*41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satMod val="110000"/>
                <a:lum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satMod val="105000"/>
                <a:lum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shade val="94000"/>
              </a:schemeClr>
            </a:gs>
            <a:gs pos="50000">
              <a:schemeClr val="phClr">
                <a:lumMod val="110000"/>
                <a:satMod val="100000"/>
                <a:tint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990</Words>
  <Application>Microsoft Office PowerPoint</Application>
  <PresentationFormat>宽屏</PresentationFormat>
  <Paragraphs>280</Paragraphs>
  <Slides>28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28</vt:i4>
      </vt:variant>
    </vt:vector>
  </HeadingPairs>
  <TitlesOfParts>
    <vt:vector size="40" baseType="lpstr">
      <vt:lpstr>汉仪旗黑-85S</vt:lpstr>
      <vt:lpstr>汉仪旗黑X2-55简</vt:lpstr>
      <vt:lpstr>汉仪晓波敦黑简</vt:lpstr>
      <vt:lpstr>汉仪晓波花月圆W</vt:lpstr>
      <vt:lpstr>汉仪许静行楷简</vt:lpstr>
      <vt:lpstr>宋体</vt:lpstr>
      <vt:lpstr>微软雅黑</vt:lpstr>
      <vt:lpstr>Arial</vt:lpstr>
      <vt:lpstr>Arial Black</vt:lpstr>
      <vt:lpstr>Calibri</vt:lpstr>
      <vt:lpstr>Office theme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zwz</cp:lastModifiedBy>
  <cp:revision>34</cp:revision>
  <dcterms:created xsi:type="dcterms:W3CDTF">2023-03-28T07:59:00Z</dcterms:created>
  <dcterms:modified xsi:type="dcterms:W3CDTF">2023-05-06T05:59:36Z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O">
    <vt:lpwstr>wqlLaW5nc29mdCBQREYgdG8gV1BTIDgw</vt:lpwstr>
  </property>
  <property fmtid="{D5CDD505-2E9C-101B-9397-08002B2CF9AE}" pid="3" name="Created">
    <vt:filetime>2023-03-31T15:45:18Z</vt:filetime>
  </property>
  <property fmtid="{D5CDD505-2E9C-101B-9397-08002B2CF9AE}" pid="4" name="UsrData">
    <vt:lpwstr>64229aef4e2c48c83fbcb70f</vt:lpwstr>
  </property>
  <property fmtid="{D5CDD505-2E9C-101B-9397-08002B2CF9AE}" pid="5" name="ICV">
    <vt:lpwstr>732C78ED35CB449AB17A1A4BFBB792B8_12</vt:lpwstr>
  </property>
  <property fmtid="{D5CDD505-2E9C-101B-9397-08002B2CF9AE}" pid="6" name="KSOProductBuildVer">
    <vt:lpwstr>2052-11.1.0.14036</vt:lpwstr>
  </property>
</Properties>
</file>